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79" r:id="rId3"/>
    <p:sldId id="308" r:id="rId4"/>
    <p:sldId id="309" r:id="rId5"/>
    <p:sldId id="306" r:id="rId6"/>
    <p:sldId id="283" r:id="rId7"/>
    <p:sldId id="284" r:id="rId8"/>
    <p:sldId id="258" r:id="rId9"/>
    <p:sldId id="262" r:id="rId10"/>
    <p:sldId id="281" r:id="rId11"/>
    <p:sldId id="285" r:id="rId12"/>
    <p:sldId id="287" r:id="rId13"/>
    <p:sldId id="286" r:id="rId14"/>
    <p:sldId id="291" r:id="rId15"/>
    <p:sldId id="292" r:id="rId16"/>
    <p:sldId id="293" r:id="rId17"/>
    <p:sldId id="295" r:id="rId18"/>
    <p:sldId id="290" r:id="rId19"/>
    <p:sldId id="289" r:id="rId20"/>
    <p:sldId id="294" r:id="rId21"/>
    <p:sldId id="296" r:id="rId22"/>
    <p:sldId id="300" r:id="rId23"/>
    <p:sldId id="297" r:id="rId24"/>
    <p:sldId id="298" r:id="rId25"/>
    <p:sldId id="301" r:id="rId26"/>
    <p:sldId id="310" r:id="rId27"/>
    <p:sldId id="305" r:id="rId28"/>
    <p:sldId id="299" r:id="rId29"/>
    <p:sldId id="302" r:id="rId30"/>
    <p:sldId id="304" r:id="rId31"/>
    <p:sldId id="303" r:id="rId32"/>
    <p:sldId id="307" r:id="rId33"/>
    <p:sldId id="311" r:id="rId3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3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5" autoAdjust="0"/>
    <p:restoredTop sz="94660"/>
  </p:normalViewPr>
  <p:slideViewPr>
    <p:cSldViewPr>
      <p:cViewPr varScale="1">
        <p:scale>
          <a:sx n="67" d="100"/>
          <a:sy n="67" d="100"/>
        </p:scale>
        <p:origin x="13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0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945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0E766AB-FFE5-4C0B-BB3F-F4F857E9A81B}" type="datetimeFigureOut">
              <a:rPr lang="en-GB"/>
              <a:pPr>
                <a:defRPr/>
              </a:pPr>
              <a:t>01/04/2017</a:t>
            </a:fld>
            <a:endParaRPr lang="en-GB"/>
          </a:p>
        </p:txBody>
      </p:sp>
      <p:sp>
        <p:nvSpPr>
          <p:cNvPr id="2048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46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946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A0C6A7-3EB1-4AC6-A744-275B4D1797FB}" type="slidenum">
              <a:rPr lang="en-GB"/>
              <a:pPr>
                <a:defRPr/>
              </a:pPr>
              <a:t>‹#›</a:t>
            </a:fld>
            <a:endParaRPr lang="en-GB"/>
          </a:p>
        </p:txBody>
      </p:sp>
    </p:spTree>
    <p:extLst>
      <p:ext uri="{BB962C8B-B14F-4D97-AF65-F5344CB8AC3E}">
        <p14:creationId xmlns:p14="http://schemas.microsoft.com/office/powerpoint/2010/main" val="3041382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65A65B-BF77-4A98-AE88-B41237A1C268}" type="slidenum">
              <a:rPr lang="en-GB" altLang="en-US" smtClean="0"/>
              <a:pPr eaLnBrk="1" hangingPunct="1"/>
              <a:t>5</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74"/>
          <p:cNvSpPr>
            <a:spLocks noGrp="1" noRot="1" noChangeAspect="1" noChangeArrowheads="1" noTextEdit="1"/>
          </p:cNvSpPr>
          <p:nvPr>
            <p:ph type="sldImg"/>
          </p:nvPr>
        </p:nvSpPr>
        <p:spPr>
          <a:ln/>
        </p:spPr>
      </p:sp>
      <p:sp>
        <p:nvSpPr>
          <p:cNvPr id="23555"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050"/>
          <p:cNvSpPr>
            <a:spLocks noGrp="1" noRot="1" noChangeAspect="1" noChangeArrowheads="1" noTextEdit="1"/>
          </p:cNvSpPr>
          <p:nvPr>
            <p:ph type="sldImg"/>
          </p:nvPr>
        </p:nvSpPr>
        <p:spPr>
          <a:ln/>
        </p:spPr>
      </p:sp>
      <p:sp>
        <p:nvSpPr>
          <p:cNvPr id="24579"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65A65B-BF77-4A98-AE88-B41237A1C268}" type="slidenum">
              <a:rPr lang="en-GB" altLang="en-US" smtClean="0"/>
              <a:pPr eaLnBrk="1" hangingPunct="1"/>
              <a:t>11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91A3D537-8C28-4A8D-A562-82456968914C}" type="datetimeFigureOut">
              <a:rPr lang="fr-FR"/>
              <a:pPr>
                <a:defRPr/>
              </a:pPr>
              <a:t>01/04/2017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237718D2-321F-4A57-9F56-8E63FAC83721}" type="slidenum">
              <a:rPr lang="fr-CA"/>
              <a:pPr>
                <a:defRPr/>
              </a:pPr>
              <a:t>‹#›</a:t>
            </a:fld>
            <a:endParaRPr lang="fr-CA"/>
          </a:p>
        </p:txBody>
      </p:sp>
    </p:spTree>
    <p:extLst>
      <p:ext uri="{BB962C8B-B14F-4D97-AF65-F5344CB8AC3E}">
        <p14:creationId xmlns:p14="http://schemas.microsoft.com/office/powerpoint/2010/main" val="403927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A18DCFF6-64B8-4421-9A1F-DBD1C6F2E3D7}" type="datetimeFigureOut">
              <a:rPr lang="fr-FR"/>
              <a:pPr>
                <a:defRPr/>
              </a:pPr>
              <a:t>01/04/2017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514FA3F-32E0-4E3F-80EA-AEA5596EEBF1}" type="slidenum">
              <a:rPr lang="fr-CA"/>
              <a:pPr>
                <a:defRPr/>
              </a:pPr>
              <a:t>‹#›</a:t>
            </a:fld>
            <a:endParaRPr lang="fr-CA"/>
          </a:p>
        </p:txBody>
      </p:sp>
    </p:spTree>
    <p:extLst>
      <p:ext uri="{BB962C8B-B14F-4D97-AF65-F5344CB8AC3E}">
        <p14:creationId xmlns:p14="http://schemas.microsoft.com/office/powerpoint/2010/main" val="320548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B0157CC-D713-4EE5-A160-04086CB01FD7}" type="datetimeFigureOut">
              <a:rPr lang="fr-FR"/>
              <a:pPr>
                <a:defRPr/>
              </a:pPr>
              <a:t>01/04/2017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2B4B455-108E-4C7D-AD92-10AA32AF14B8}" type="slidenum">
              <a:rPr lang="fr-CA"/>
              <a:pPr>
                <a:defRPr/>
              </a:pPr>
              <a:t>‹#›</a:t>
            </a:fld>
            <a:endParaRPr lang="fr-CA"/>
          </a:p>
        </p:txBody>
      </p:sp>
    </p:spTree>
    <p:extLst>
      <p:ext uri="{BB962C8B-B14F-4D97-AF65-F5344CB8AC3E}">
        <p14:creationId xmlns:p14="http://schemas.microsoft.com/office/powerpoint/2010/main" val="3772903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DD4999F-FB78-7A4A-A0C1-E8D34613EA7B}" type="datetimeFigureOut">
              <a:rPr lang="en-US" smtClean="0">
                <a:solidFill>
                  <a:prstClr val="black">
                    <a:tint val="75000"/>
                  </a:prstClr>
                </a:solidFill>
              </a:rPr>
              <a:pPr/>
              <a:t>4/1/2017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8D7686-3719-E340-9202-52452DDB38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107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DD4999F-FB78-7A4A-A0C1-E8D34613EA7B}" type="datetimeFigureOut">
              <a:rPr lang="en-US" smtClean="0">
                <a:solidFill>
                  <a:prstClr val="black">
                    <a:tint val="75000"/>
                  </a:prstClr>
                </a:solidFill>
              </a:rPr>
              <a:pPr/>
              <a:t>4/1/2017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8D7686-3719-E340-9202-52452DDB38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417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D4999F-FB78-7A4A-A0C1-E8D34613EA7B}" type="datetimeFigureOut">
              <a:rPr lang="en-US" smtClean="0">
                <a:solidFill>
                  <a:prstClr val="black">
                    <a:tint val="75000"/>
                  </a:prstClr>
                </a:solidFill>
              </a:rPr>
              <a:pPr/>
              <a:t>4/1/2017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8D7686-3719-E340-9202-52452DDB38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080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DD4999F-FB78-7A4A-A0C1-E8D34613EA7B}" type="datetimeFigureOut">
              <a:rPr lang="en-US" smtClean="0">
                <a:solidFill>
                  <a:prstClr val="black">
                    <a:tint val="75000"/>
                  </a:prstClr>
                </a:solidFill>
              </a:rPr>
              <a:pPr/>
              <a:t>4/1/2017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8D7686-3719-E340-9202-52452DDB38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321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DD4999F-FB78-7A4A-A0C1-E8D34613EA7B}" type="datetimeFigureOut">
              <a:rPr lang="en-US" smtClean="0">
                <a:solidFill>
                  <a:prstClr val="black">
                    <a:tint val="75000"/>
                  </a:prstClr>
                </a:solidFill>
              </a:rPr>
              <a:pPr/>
              <a:t>4/1/2017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8D7686-3719-E340-9202-52452DDB38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890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DD4999F-FB78-7A4A-A0C1-E8D34613EA7B}" type="datetimeFigureOut">
              <a:rPr lang="en-US" smtClean="0">
                <a:solidFill>
                  <a:prstClr val="black">
                    <a:tint val="75000"/>
                  </a:prstClr>
                </a:solidFill>
              </a:rPr>
              <a:pPr/>
              <a:t>4/1/2017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8D7686-3719-E340-9202-52452DDB38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486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4999F-FB78-7A4A-A0C1-E8D34613EA7B}" type="datetimeFigureOut">
              <a:rPr lang="en-US" smtClean="0">
                <a:solidFill>
                  <a:prstClr val="black">
                    <a:tint val="75000"/>
                  </a:prstClr>
                </a:solidFill>
              </a:rPr>
              <a:pPr/>
              <a:t>4/1/2017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8D7686-3719-E340-9202-52452DDB38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111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DD4999F-FB78-7A4A-A0C1-E8D34613EA7B}" type="datetimeFigureOut">
              <a:rPr lang="en-US" smtClean="0">
                <a:solidFill>
                  <a:prstClr val="black">
                    <a:tint val="75000"/>
                  </a:prstClr>
                </a:solidFill>
              </a:rPr>
              <a:pPr/>
              <a:t>4/1/2017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8D7686-3719-E340-9202-52452DDB38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15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2D2AF572-4A18-48AB-8ABD-5E5578A8E1EE}" type="datetimeFigureOut">
              <a:rPr lang="fr-FR"/>
              <a:pPr>
                <a:defRPr/>
              </a:pPr>
              <a:t>01/04/2017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96E1243-5841-41EA-91D4-9672970C8683}" type="slidenum">
              <a:rPr lang="fr-CA"/>
              <a:pPr>
                <a:defRPr/>
              </a:pPr>
              <a:t>‹#›</a:t>
            </a:fld>
            <a:endParaRPr lang="fr-CA"/>
          </a:p>
        </p:txBody>
      </p:sp>
    </p:spTree>
    <p:extLst>
      <p:ext uri="{BB962C8B-B14F-4D97-AF65-F5344CB8AC3E}">
        <p14:creationId xmlns:p14="http://schemas.microsoft.com/office/powerpoint/2010/main" val="4136417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DD4999F-FB78-7A4A-A0C1-E8D34613EA7B}" type="datetimeFigureOut">
              <a:rPr lang="en-US" smtClean="0">
                <a:solidFill>
                  <a:prstClr val="black">
                    <a:tint val="75000"/>
                  </a:prstClr>
                </a:solidFill>
              </a:rPr>
              <a:pPr/>
              <a:t>4/1/2017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8D7686-3719-E340-9202-52452DDB38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240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DD4999F-FB78-7A4A-A0C1-E8D34613EA7B}" type="datetimeFigureOut">
              <a:rPr lang="en-US" smtClean="0">
                <a:solidFill>
                  <a:prstClr val="black">
                    <a:tint val="75000"/>
                  </a:prstClr>
                </a:solidFill>
              </a:rPr>
              <a:pPr/>
              <a:t>4/1/2017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8D7686-3719-E340-9202-52452DDB38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74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DD4999F-FB78-7A4A-A0C1-E8D34613EA7B}" type="datetimeFigureOut">
              <a:rPr lang="en-US" smtClean="0">
                <a:solidFill>
                  <a:prstClr val="black">
                    <a:tint val="75000"/>
                  </a:prstClr>
                </a:solidFill>
              </a:rPr>
              <a:pPr/>
              <a:t>4/1/2017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8D7686-3719-E340-9202-52452DDB38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47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9FC3AC8-B765-4D47-A270-AB612D367BCD}" type="datetimeFigureOut">
              <a:rPr lang="fr-FR"/>
              <a:pPr>
                <a:defRPr/>
              </a:pPr>
              <a:t>01/04/2017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FD07436B-9EE1-4072-A707-3AA57E02894D}" type="slidenum">
              <a:rPr lang="fr-CA"/>
              <a:pPr>
                <a:defRPr/>
              </a:pPr>
              <a:t>‹#›</a:t>
            </a:fld>
            <a:endParaRPr lang="fr-CA"/>
          </a:p>
        </p:txBody>
      </p:sp>
    </p:spTree>
    <p:extLst>
      <p:ext uri="{BB962C8B-B14F-4D97-AF65-F5344CB8AC3E}">
        <p14:creationId xmlns:p14="http://schemas.microsoft.com/office/powerpoint/2010/main" val="24336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B39FBB9D-504D-4236-830C-6FF5EA81B5BA}" type="datetimeFigureOut">
              <a:rPr lang="fr-FR"/>
              <a:pPr>
                <a:defRPr/>
              </a:pPr>
              <a:t>01/04/2017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8943BDC3-C4CD-494C-9AB8-18DC242E3D40}" type="slidenum">
              <a:rPr lang="fr-CA"/>
              <a:pPr>
                <a:defRPr/>
              </a:pPr>
              <a:t>‹#›</a:t>
            </a:fld>
            <a:endParaRPr lang="fr-CA"/>
          </a:p>
        </p:txBody>
      </p:sp>
    </p:spTree>
    <p:extLst>
      <p:ext uri="{BB962C8B-B14F-4D97-AF65-F5344CB8AC3E}">
        <p14:creationId xmlns:p14="http://schemas.microsoft.com/office/powerpoint/2010/main" val="299233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D8C00613-E919-44C6-B6D2-991595BDC2EB}" type="datetimeFigureOut">
              <a:rPr lang="fr-FR"/>
              <a:pPr>
                <a:defRPr/>
              </a:pPr>
              <a:t>01/04/2017</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EA7BD97E-E2A4-40D0-8495-C79C2F911A01}" type="slidenum">
              <a:rPr lang="fr-CA"/>
              <a:pPr>
                <a:defRPr/>
              </a:pPr>
              <a:t>‹#›</a:t>
            </a:fld>
            <a:endParaRPr lang="fr-CA"/>
          </a:p>
        </p:txBody>
      </p:sp>
    </p:spTree>
    <p:extLst>
      <p:ext uri="{BB962C8B-B14F-4D97-AF65-F5344CB8AC3E}">
        <p14:creationId xmlns:p14="http://schemas.microsoft.com/office/powerpoint/2010/main" val="291606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57F8D875-9D21-4A48-B076-CE186CB56EDB}" type="datetimeFigureOut">
              <a:rPr lang="fr-FR"/>
              <a:pPr>
                <a:defRPr/>
              </a:pPr>
              <a:t>01/04/2017</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30FB83EF-AAAE-4510-A6B2-C66CF2099A17}" type="slidenum">
              <a:rPr lang="fr-CA"/>
              <a:pPr>
                <a:defRPr/>
              </a:pPr>
              <a:t>‹#›</a:t>
            </a:fld>
            <a:endParaRPr lang="fr-CA"/>
          </a:p>
        </p:txBody>
      </p:sp>
    </p:spTree>
    <p:extLst>
      <p:ext uri="{BB962C8B-B14F-4D97-AF65-F5344CB8AC3E}">
        <p14:creationId xmlns:p14="http://schemas.microsoft.com/office/powerpoint/2010/main" val="293402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3584024-E3FC-4945-A66D-AA7C3E9DAFB0}" type="datetimeFigureOut">
              <a:rPr lang="fr-FR"/>
              <a:pPr>
                <a:defRPr/>
              </a:pPr>
              <a:t>01/04/2017</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64297E6C-459E-4C7A-9EC9-A9944B7EC579}" type="slidenum">
              <a:rPr lang="fr-CA"/>
              <a:pPr>
                <a:defRPr/>
              </a:pPr>
              <a:t>‹#›</a:t>
            </a:fld>
            <a:endParaRPr lang="fr-CA"/>
          </a:p>
        </p:txBody>
      </p:sp>
    </p:spTree>
    <p:extLst>
      <p:ext uri="{BB962C8B-B14F-4D97-AF65-F5344CB8AC3E}">
        <p14:creationId xmlns:p14="http://schemas.microsoft.com/office/powerpoint/2010/main" val="100442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F957189-EE8B-4B27-AF5B-1FC3A2E74161}" type="datetimeFigureOut">
              <a:rPr lang="fr-FR"/>
              <a:pPr>
                <a:defRPr/>
              </a:pPr>
              <a:t>01/04/2017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8293C67-DAC1-4545-8563-20ADAD2EE48B}" type="slidenum">
              <a:rPr lang="fr-CA"/>
              <a:pPr>
                <a:defRPr/>
              </a:pPr>
              <a:t>‹#›</a:t>
            </a:fld>
            <a:endParaRPr lang="fr-CA"/>
          </a:p>
        </p:txBody>
      </p:sp>
    </p:spTree>
    <p:extLst>
      <p:ext uri="{BB962C8B-B14F-4D97-AF65-F5344CB8AC3E}">
        <p14:creationId xmlns:p14="http://schemas.microsoft.com/office/powerpoint/2010/main" val="41291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368AF26-7655-455A-8C62-682278E9986B}" type="datetimeFigureOut">
              <a:rPr lang="fr-FR"/>
              <a:pPr>
                <a:defRPr/>
              </a:pPr>
              <a:t>01/04/2017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92A597B2-D044-4D00-AC1D-51A53EB4742D}" type="slidenum">
              <a:rPr lang="fr-CA"/>
              <a:pPr>
                <a:defRPr/>
              </a:pPr>
              <a:t>‹#›</a:t>
            </a:fld>
            <a:endParaRPr lang="fr-CA"/>
          </a:p>
        </p:txBody>
      </p:sp>
    </p:spTree>
    <p:extLst>
      <p:ext uri="{BB962C8B-B14F-4D97-AF65-F5344CB8AC3E}">
        <p14:creationId xmlns:p14="http://schemas.microsoft.com/office/powerpoint/2010/main" val="378270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endParaRPr lang="fr-CA" altLang="en-US"/>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CA" alt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1369B98-FD89-4C11-B91E-EF06BA05EF7F}" type="datetimeFigureOut">
              <a:rPr lang="fr-FR"/>
              <a:pPr>
                <a:defRPr/>
              </a:pPr>
              <a:t>01/04/2017</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3C07E4D-391C-452F-9B52-B4BFBEAB1350}"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1DD4999F-FB78-7A4A-A0C1-E8D34613EA7B}" type="datetimeFigureOut">
              <a:rPr lang="en-US" smtClean="0">
                <a:solidFill>
                  <a:prstClr val="black">
                    <a:tint val="75000"/>
                  </a:prstClr>
                </a:solidFill>
                <a:latin typeface="Calibri"/>
              </a:rPr>
              <a:pPr defTabSz="457200" fontAlgn="auto">
                <a:spcBef>
                  <a:spcPts val="0"/>
                </a:spcBef>
                <a:spcAft>
                  <a:spcPts val="0"/>
                </a:spcAft>
              </a:pPr>
              <a:t>4/1/2017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78D7686-3719-E340-9202-52452DDB3869}"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186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eurotrauma.org/2010/abstracts.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cforum.com/content/17/2/R76#B18" TargetMode="External"/><Relationship Id="rId2" Type="http://schemas.openxmlformats.org/officeDocument/2006/relationships/hyperlink" Target="https://sthjournalclub.files.wordpress.com/2015/05/sci-update-nasgbi-2015.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AXJjlOjUWN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0"/>
          <p:cNvGraphicFramePr>
            <a:graphicFrameLocks noChangeAspect="1"/>
          </p:cNvGraphicFramePr>
          <p:nvPr>
            <p:extLst>
              <p:ext uri="{D42A27DB-BD31-4B8C-83A1-F6EECF244321}">
                <p14:modId xmlns:p14="http://schemas.microsoft.com/office/powerpoint/2010/main" val="3550207010"/>
              </p:ext>
            </p:extLst>
          </p:nvPr>
        </p:nvGraphicFramePr>
        <p:xfrm>
          <a:off x="685800" y="0"/>
          <a:ext cx="8458200" cy="6096000"/>
        </p:xfrm>
        <a:graphic>
          <a:graphicData uri="http://schemas.openxmlformats.org/presentationml/2006/ole">
            <mc:AlternateContent xmlns:mc="http://schemas.openxmlformats.org/markup-compatibility/2006">
              <mc:Choice xmlns:v="urn:schemas-microsoft-com:vml" Requires="v">
                <p:oleObj spid="_x0000_s1070" name="Photo Editor Photo" r:id="rId4" imgW="5714286" imgH="4001058" progId="MSPhotoEd.3">
                  <p:embed/>
                </p:oleObj>
              </mc:Choice>
              <mc:Fallback>
                <p:oleObj name="Photo Editor Photo" r:id="rId4" imgW="5714286" imgH="4001058" progId="MSPhotoEd.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0"/>
                        <a:ext cx="8458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6828" y="5127333"/>
            <a:ext cx="7949547" cy="1692771"/>
          </a:xfrm>
          <a:prstGeom prst="rect">
            <a:avLst/>
          </a:prstGeom>
          <a:solidFill>
            <a:schemeClr val="accent1">
              <a:lumMod val="40000"/>
              <a:lumOff val="60000"/>
            </a:schemeClr>
          </a:solidFill>
        </p:spPr>
        <p:txBody>
          <a:bodyPr wrap="square" rtlCol="0">
            <a:spAutoFit/>
          </a:bodyPr>
          <a:lstStyle/>
          <a:p>
            <a:r>
              <a:rPr lang="en-GB" altLang="en-US" sz="2800" b="1" dirty="0"/>
              <a:t>“From Ketamine to Collars” Current Evidence, Controversies And An International Dialogue On TBI</a:t>
            </a:r>
          </a:p>
          <a:p>
            <a:pPr algn="r"/>
            <a:r>
              <a:rPr lang="en-GB" altLang="en-US" sz="2000" b="1" dirty="0"/>
              <a:t>Barbara Stanley FRCA</a:t>
            </a:r>
            <a:r>
              <a:rPr lang="fr-CA" altLang="en-US" sz="2000" b="1" dirty="0"/>
              <a:t> </a:t>
            </a:r>
            <a:endParaRPr lang="en-GB"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94122"/>
          </a:xfrm>
        </p:spPr>
        <p:txBody>
          <a:bodyPr/>
          <a:lstStyle/>
          <a:p>
            <a:r>
              <a:rPr lang="en-GB" sz="3200" b="1" dirty="0"/>
              <a:t>GCS and Mortality</a:t>
            </a:r>
          </a:p>
        </p:txBody>
      </p:sp>
      <p:sp>
        <p:nvSpPr>
          <p:cNvPr id="3" name="Content Placeholder 2"/>
          <p:cNvSpPr>
            <a:spLocks noGrp="1"/>
          </p:cNvSpPr>
          <p:nvPr>
            <p:ph idx="1"/>
          </p:nvPr>
        </p:nvSpPr>
        <p:spPr>
          <a:xfrm>
            <a:off x="467544" y="5085184"/>
            <a:ext cx="8229600" cy="1184995"/>
          </a:xfrm>
        </p:spPr>
        <p:txBody>
          <a:bodyPr/>
          <a:lstStyle/>
          <a:p>
            <a:pPr marL="0" indent="0">
              <a:buNone/>
            </a:pPr>
            <a:r>
              <a:rPr lang="en-GB" dirty="0"/>
              <a:t>Admission GCS improvement of &gt;2points correlates with better outcome </a:t>
            </a:r>
          </a:p>
        </p:txBody>
      </p:sp>
      <p:graphicFrame>
        <p:nvGraphicFramePr>
          <p:cNvPr id="4" name="Table 3"/>
          <p:cNvGraphicFramePr>
            <a:graphicFrameLocks noGrp="1"/>
          </p:cNvGraphicFramePr>
          <p:nvPr>
            <p:extLst>
              <p:ext uri="{D42A27DB-BD31-4B8C-83A1-F6EECF244321}">
                <p14:modId xmlns:p14="http://schemas.microsoft.com/office/powerpoint/2010/main" val="2009748897"/>
              </p:ext>
            </p:extLst>
          </p:nvPr>
        </p:nvGraphicFramePr>
        <p:xfrm>
          <a:off x="683568" y="1052736"/>
          <a:ext cx="5040560" cy="148336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tblGrid>
              <a:tr h="370840">
                <a:tc>
                  <a:txBody>
                    <a:bodyPr/>
                    <a:lstStyle/>
                    <a:p>
                      <a:r>
                        <a:rPr lang="en-GB" dirty="0"/>
                        <a:t>GCS</a:t>
                      </a:r>
                    </a:p>
                  </a:txBody>
                  <a:tcPr/>
                </a:tc>
                <a:tc>
                  <a:txBody>
                    <a:bodyPr/>
                    <a:lstStyle/>
                    <a:p>
                      <a:r>
                        <a:rPr lang="en-GB" dirty="0"/>
                        <a:t>Mortality</a:t>
                      </a:r>
                    </a:p>
                  </a:txBody>
                  <a:tcPr/>
                </a:tc>
                <a:extLst>
                  <a:ext uri="{0D108BD9-81ED-4DB2-BD59-A6C34878D82A}">
                    <a16:rowId xmlns:a16="http://schemas.microsoft.com/office/drawing/2014/main" val="10000"/>
                  </a:ext>
                </a:extLst>
              </a:tr>
              <a:tr h="370840">
                <a:tc>
                  <a:txBody>
                    <a:bodyPr/>
                    <a:lstStyle/>
                    <a:p>
                      <a:r>
                        <a:rPr lang="en-GB" dirty="0"/>
                        <a:t>13–15</a:t>
                      </a:r>
                    </a:p>
                  </a:txBody>
                  <a:tcPr/>
                </a:tc>
                <a:tc>
                  <a:txBody>
                    <a:bodyPr/>
                    <a:lstStyle/>
                    <a:p>
                      <a:r>
                        <a:rPr lang="en-GB" dirty="0"/>
                        <a:t>6%</a:t>
                      </a:r>
                    </a:p>
                  </a:txBody>
                  <a:tcPr/>
                </a:tc>
                <a:extLst>
                  <a:ext uri="{0D108BD9-81ED-4DB2-BD59-A6C34878D82A}">
                    <a16:rowId xmlns:a16="http://schemas.microsoft.com/office/drawing/2014/main" val="10001"/>
                  </a:ext>
                </a:extLst>
              </a:tr>
              <a:tr h="370840">
                <a:tc>
                  <a:txBody>
                    <a:bodyPr/>
                    <a:lstStyle/>
                    <a:p>
                      <a:r>
                        <a:rPr lang="en-GB" dirty="0"/>
                        <a:t>5–12</a:t>
                      </a:r>
                    </a:p>
                  </a:txBody>
                  <a:tcPr/>
                </a:tc>
                <a:tc>
                  <a:txBody>
                    <a:bodyPr/>
                    <a:lstStyle/>
                    <a:p>
                      <a:r>
                        <a:rPr lang="en-GB" dirty="0"/>
                        <a:t>12%</a:t>
                      </a:r>
                    </a:p>
                  </a:txBody>
                  <a:tcPr/>
                </a:tc>
                <a:extLst>
                  <a:ext uri="{0D108BD9-81ED-4DB2-BD59-A6C34878D82A}">
                    <a16:rowId xmlns:a16="http://schemas.microsoft.com/office/drawing/2014/main" val="10002"/>
                  </a:ext>
                </a:extLst>
              </a:tr>
              <a:tr h="370840">
                <a:tc>
                  <a:txBody>
                    <a:bodyPr/>
                    <a:lstStyle/>
                    <a:p>
                      <a:r>
                        <a:rPr lang="en-GB" dirty="0"/>
                        <a:t>3–4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80%</a:t>
                      </a:r>
                    </a:p>
                  </a:txBody>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19932814"/>
              </p:ext>
            </p:extLst>
          </p:nvPr>
        </p:nvGraphicFramePr>
        <p:xfrm>
          <a:off x="683568" y="3140968"/>
          <a:ext cx="5040561" cy="1483360"/>
        </p:xfrm>
        <a:graphic>
          <a:graphicData uri="http://schemas.openxmlformats.org/drawingml/2006/table">
            <a:tbl>
              <a:tblPr firstRow="1" bandRow="1">
                <a:tableStyleId>{5C22544A-7EE6-4342-B048-85BDC9FD1C3A}</a:tableStyleId>
              </a:tblPr>
              <a:tblGrid>
                <a:gridCol w="1680187">
                  <a:extLst>
                    <a:ext uri="{9D8B030D-6E8A-4147-A177-3AD203B41FA5}">
                      <a16:colId xmlns:a16="http://schemas.microsoft.com/office/drawing/2014/main" val="20000"/>
                    </a:ext>
                  </a:extLst>
                </a:gridCol>
                <a:gridCol w="1680187">
                  <a:extLst>
                    <a:ext uri="{9D8B030D-6E8A-4147-A177-3AD203B41FA5}">
                      <a16:colId xmlns:a16="http://schemas.microsoft.com/office/drawing/2014/main" val="20001"/>
                    </a:ext>
                  </a:extLst>
                </a:gridCol>
                <a:gridCol w="1680187">
                  <a:extLst>
                    <a:ext uri="{9D8B030D-6E8A-4147-A177-3AD203B41FA5}">
                      <a16:colId xmlns:a16="http://schemas.microsoft.com/office/drawing/2014/main" val="20002"/>
                    </a:ext>
                  </a:extLst>
                </a:gridCol>
              </a:tblGrid>
              <a:tr h="370840">
                <a:tc>
                  <a:txBody>
                    <a:bodyPr/>
                    <a:lstStyle/>
                    <a:p>
                      <a:r>
                        <a:rPr lang="en-GB" dirty="0"/>
                        <a:t>GCS</a:t>
                      </a:r>
                    </a:p>
                  </a:txBody>
                  <a:tcPr/>
                </a:tc>
                <a:tc>
                  <a:txBody>
                    <a:bodyPr/>
                    <a:lstStyle/>
                    <a:p>
                      <a:r>
                        <a:rPr lang="en-GB" dirty="0"/>
                        <a:t>Mortality</a:t>
                      </a:r>
                    </a:p>
                  </a:txBody>
                  <a:tcPr/>
                </a:tc>
                <a:tc>
                  <a:txBody>
                    <a:bodyPr/>
                    <a:lstStyle/>
                    <a:p>
                      <a:r>
                        <a:rPr lang="en-GB" dirty="0"/>
                        <a:t>Good outcome</a:t>
                      </a:r>
                    </a:p>
                  </a:txBody>
                  <a:tcPr/>
                </a:tc>
                <a:extLst>
                  <a:ext uri="{0D108BD9-81ED-4DB2-BD59-A6C34878D82A}">
                    <a16:rowId xmlns:a16="http://schemas.microsoft.com/office/drawing/2014/main" val="10000"/>
                  </a:ext>
                </a:extLst>
              </a:tr>
              <a:tr h="370840">
                <a:tc>
                  <a:txBody>
                    <a:bodyPr/>
                    <a:lstStyle/>
                    <a:p>
                      <a:r>
                        <a:rPr lang="en-GB" dirty="0"/>
                        <a:t>5</a:t>
                      </a:r>
                    </a:p>
                  </a:txBody>
                  <a:tcPr/>
                </a:tc>
                <a:tc>
                  <a:txBody>
                    <a:bodyPr/>
                    <a:lstStyle/>
                    <a:p>
                      <a:r>
                        <a:rPr lang="en-GB" dirty="0"/>
                        <a:t>40%</a:t>
                      </a:r>
                    </a:p>
                  </a:txBody>
                  <a:tcPr/>
                </a:tc>
                <a:tc>
                  <a:txBody>
                    <a:bodyPr/>
                    <a:lstStyle/>
                    <a:p>
                      <a:r>
                        <a:rPr lang="en-GB" dirty="0"/>
                        <a:t>12%</a:t>
                      </a:r>
                    </a:p>
                  </a:txBody>
                  <a:tcPr/>
                </a:tc>
                <a:extLst>
                  <a:ext uri="{0D108BD9-81ED-4DB2-BD59-A6C34878D82A}">
                    <a16:rowId xmlns:a16="http://schemas.microsoft.com/office/drawing/2014/main" val="10001"/>
                  </a:ext>
                </a:extLst>
              </a:tr>
              <a:tr h="370840">
                <a:tc>
                  <a:txBody>
                    <a:bodyPr/>
                    <a:lstStyle/>
                    <a:p>
                      <a:r>
                        <a:rPr lang="en-GB" dirty="0"/>
                        <a:t>4</a:t>
                      </a:r>
                    </a:p>
                  </a:txBody>
                  <a:tcPr/>
                </a:tc>
                <a:tc>
                  <a:txBody>
                    <a:bodyPr/>
                    <a:lstStyle/>
                    <a:p>
                      <a:r>
                        <a:rPr lang="en-GB" dirty="0"/>
                        <a:t>55.9%</a:t>
                      </a:r>
                    </a:p>
                  </a:txBody>
                  <a:tcPr/>
                </a:tc>
                <a:tc>
                  <a:txBody>
                    <a:bodyPr/>
                    <a:lstStyle/>
                    <a:p>
                      <a:r>
                        <a:rPr lang="en-GB" dirty="0"/>
                        <a:t>6%</a:t>
                      </a:r>
                    </a:p>
                  </a:txBody>
                  <a:tcPr/>
                </a:tc>
                <a:extLst>
                  <a:ext uri="{0D108BD9-81ED-4DB2-BD59-A6C34878D82A}">
                    <a16:rowId xmlns:a16="http://schemas.microsoft.com/office/drawing/2014/main" val="10002"/>
                  </a:ext>
                </a:extLst>
              </a:tr>
              <a:tr h="370840">
                <a:tc>
                  <a:txBody>
                    <a:bodyPr/>
                    <a:lstStyle/>
                    <a:p>
                      <a:r>
                        <a:rPr lang="en-GB" dirty="0"/>
                        <a:t>3</a:t>
                      </a:r>
                    </a:p>
                  </a:txBody>
                  <a:tcPr/>
                </a:tc>
                <a:tc>
                  <a:txBody>
                    <a:bodyPr/>
                    <a:lstStyle/>
                    <a:p>
                      <a:r>
                        <a:rPr lang="en-GB" dirty="0"/>
                        <a:t>78.3%</a:t>
                      </a:r>
                    </a:p>
                  </a:txBody>
                  <a:tcPr/>
                </a:tc>
                <a:tc>
                  <a:txBody>
                    <a:bodyPr/>
                    <a:lstStyle/>
                    <a:p>
                      <a:r>
                        <a:rPr lang="en-GB" dirty="0"/>
                        <a:t>4%</a:t>
                      </a: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3059832" y="2636912"/>
            <a:ext cx="3528392" cy="261610"/>
          </a:xfrm>
          <a:prstGeom prst="rect">
            <a:avLst/>
          </a:prstGeom>
          <a:noFill/>
        </p:spPr>
        <p:txBody>
          <a:bodyPr wrap="square" rtlCol="0">
            <a:spAutoFit/>
          </a:bodyPr>
          <a:lstStyle/>
          <a:p>
            <a:r>
              <a:rPr lang="en-GB" sz="1100" dirty="0"/>
              <a:t>BTF Guidelines Field </a:t>
            </a:r>
            <a:r>
              <a:rPr lang="en-GB" sz="1100" dirty="0" err="1"/>
              <a:t>Mx</a:t>
            </a:r>
            <a:r>
              <a:rPr lang="en-GB" sz="1100" dirty="0"/>
              <a:t> Combat Related TBI 2005</a:t>
            </a:r>
          </a:p>
        </p:txBody>
      </p:sp>
      <p:sp>
        <p:nvSpPr>
          <p:cNvPr id="7" name="TextBox 6"/>
          <p:cNvSpPr txBox="1"/>
          <p:nvPr/>
        </p:nvSpPr>
        <p:spPr>
          <a:xfrm>
            <a:off x="3419872" y="4797152"/>
            <a:ext cx="3744416" cy="261610"/>
          </a:xfrm>
          <a:prstGeom prst="rect">
            <a:avLst/>
          </a:prstGeom>
          <a:noFill/>
        </p:spPr>
        <p:txBody>
          <a:bodyPr wrap="square" rtlCol="0">
            <a:spAutoFit/>
          </a:bodyPr>
          <a:lstStyle/>
          <a:p>
            <a:r>
              <a:rPr lang="en-GB" sz="1100" dirty="0"/>
              <a:t>BTF Guidelines pre-</a:t>
            </a:r>
            <a:r>
              <a:rPr lang="en-GB" sz="1100" dirty="0" err="1"/>
              <a:t>Hosp</a:t>
            </a:r>
            <a:r>
              <a:rPr lang="en-GB" sz="1100" dirty="0"/>
              <a:t> </a:t>
            </a:r>
            <a:r>
              <a:rPr lang="en-GB" sz="1100" dirty="0" err="1"/>
              <a:t>Mx</a:t>
            </a:r>
            <a:r>
              <a:rPr lang="en-GB" sz="1100" dirty="0"/>
              <a:t> TBI 2007</a:t>
            </a:r>
          </a:p>
        </p:txBody>
      </p:sp>
    </p:spTree>
    <p:extLst>
      <p:ext uri="{BB962C8B-B14F-4D97-AF65-F5344CB8AC3E}">
        <p14:creationId xmlns:p14="http://schemas.microsoft.com/office/powerpoint/2010/main" val="335821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a:t>The </a:t>
            </a:r>
            <a:r>
              <a:rPr lang="en-GB" altLang="en-US" dirty="0" err="1"/>
              <a:t>Polytrauma</a:t>
            </a:r>
            <a:r>
              <a:rPr lang="en-GB" altLang="en-US" dirty="0"/>
              <a:t> Patient with a Head Injury</a:t>
            </a:r>
          </a:p>
        </p:txBody>
      </p:sp>
      <p:sp>
        <p:nvSpPr>
          <p:cNvPr id="9219" name="Content Placeholder 2"/>
          <p:cNvSpPr>
            <a:spLocks noGrp="1"/>
          </p:cNvSpPr>
          <p:nvPr>
            <p:ph idx="1"/>
          </p:nvPr>
        </p:nvSpPr>
        <p:spPr/>
        <p:txBody>
          <a:bodyPr/>
          <a:lstStyle/>
          <a:p>
            <a:r>
              <a:rPr lang="en-GB" altLang="en-US" dirty="0"/>
              <a:t>25 </a:t>
            </a:r>
            <a:r>
              <a:rPr lang="en-GB" altLang="en-US" dirty="0" err="1"/>
              <a:t>yr</a:t>
            </a:r>
            <a:r>
              <a:rPr lang="en-GB" altLang="en-US" dirty="0"/>
              <a:t> old male</a:t>
            </a:r>
          </a:p>
          <a:p>
            <a:r>
              <a:rPr lang="en-GB" altLang="en-US" dirty="0"/>
              <a:t>Front seat passenger 50 mph RTC – driver dead</a:t>
            </a:r>
          </a:p>
          <a:p>
            <a:r>
              <a:rPr lang="en-GB" altLang="en-US" dirty="0"/>
              <a:t>Extrication of 30 mins</a:t>
            </a:r>
          </a:p>
          <a:p>
            <a:r>
              <a:rPr lang="en-GB" altLang="en-US" dirty="0"/>
              <a:t>GCS 14 at scene screaming in pain</a:t>
            </a:r>
          </a:p>
          <a:p>
            <a:r>
              <a:rPr lang="en-GB" altLang="en-US" dirty="0"/>
              <a:t>Obvious open femoral fractures and bruising to abdomen</a:t>
            </a:r>
          </a:p>
          <a:p>
            <a:r>
              <a:rPr lang="en-GB" altLang="en-US" dirty="0"/>
              <a:t>Priorities of Management?</a:t>
            </a:r>
          </a:p>
        </p:txBody>
      </p:sp>
    </p:spTree>
    <p:extLst>
      <p:ext uri="{BB962C8B-B14F-4D97-AF65-F5344CB8AC3E}">
        <p14:creationId xmlns:p14="http://schemas.microsoft.com/office/powerpoint/2010/main" val="80869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Management at the scene</a:t>
            </a:r>
          </a:p>
        </p:txBody>
      </p:sp>
      <p:sp>
        <p:nvSpPr>
          <p:cNvPr id="3" name="Content Placeholder 2"/>
          <p:cNvSpPr>
            <a:spLocks noGrp="1"/>
          </p:cNvSpPr>
          <p:nvPr>
            <p:ph idx="1"/>
          </p:nvPr>
        </p:nvSpPr>
        <p:spPr>
          <a:xfrm>
            <a:off x="457200" y="1340768"/>
            <a:ext cx="8229600" cy="5040560"/>
          </a:xfrm>
        </p:spPr>
        <p:txBody>
          <a:bodyPr/>
          <a:lstStyle/>
          <a:p>
            <a:r>
              <a:rPr lang="en-GB" sz="2800" dirty="0"/>
              <a:t>“Read the wreckage”</a:t>
            </a:r>
          </a:p>
          <a:p>
            <a:r>
              <a:rPr lang="en-GB" sz="2800" dirty="0"/>
              <a:t>Assess M.A.R.C.H, “time critical” injuries</a:t>
            </a:r>
          </a:p>
          <a:p>
            <a:r>
              <a:rPr lang="en-GB" sz="2800" dirty="0"/>
              <a:t>Major haemorrhage before airway “</a:t>
            </a:r>
            <a:r>
              <a:rPr lang="en-GB" sz="2000" dirty="0"/>
              <a:t>Uncontrolled post-traumatic bleeding is the leading cause of potentially preventable death “ </a:t>
            </a:r>
            <a:r>
              <a:rPr lang="en-GB" sz="2000" b="1" dirty="0"/>
              <a:t>Management of bleeding and coagulopathy following major trauma: an updated European guideline </a:t>
            </a:r>
            <a:r>
              <a:rPr lang="en-GB" sz="2000" i="1" dirty="0"/>
              <a:t>Critical Care</a:t>
            </a:r>
            <a:r>
              <a:rPr lang="en-GB" sz="2000" dirty="0"/>
              <a:t> 2013, </a:t>
            </a:r>
            <a:r>
              <a:rPr lang="en-GB" sz="2000" b="1" dirty="0"/>
              <a:t>17</a:t>
            </a:r>
            <a:r>
              <a:rPr lang="en-GB" sz="2000" dirty="0"/>
              <a:t>:R76</a:t>
            </a:r>
          </a:p>
          <a:p>
            <a:r>
              <a:rPr lang="en-GB" sz="2800" dirty="0"/>
              <a:t>Airway + C-spine protection  </a:t>
            </a:r>
            <a:r>
              <a:rPr lang="en-GB" sz="2000" dirty="0"/>
              <a:t>“However, the existing evidence for this practice is limited…..there is a growing body of evidence and opinion against the use of collars</a:t>
            </a:r>
            <a:r>
              <a:rPr lang="en-GB" sz="2000" baseline="30000" dirty="0"/>
              <a:t>” </a:t>
            </a:r>
            <a:r>
              <a:rPr lang="en-GB" sz="2000" dirty="0" err="1"/>
              <a:t>Sundstrom</a:t>
            </a:r>
            <a:r>
              <a:rPr lang="en-GB" sz="2000" dirty="0"/>
              <a:t> et al </a:t>
            </a:r>
            <a:r>
              <a:rPr lang="en-GB" sz="2000" b="1" dirty="0"/>
              <a:t>Prehospital Use of Cervical Collars in Trauma Patients: A Critical Review </a:t>
            </a:r>
            <a:r>
              <a:rPr lang="pt-BR" sz="2000" i="1" dirty="0"/>
              <a:t>J Neurotrauma. </a:t>
            </a:r>
            <a:r>
              <a:rPr lang="pt-BR" sz="2000" dirty="0"/>
              <a:t>2014 Mar 15; 31(6): 531–540. </a:t>
            </a:r>
            <a:endParaRPr lang="en-GB" sz="2000" dirty="0"/>
          </a:p>
        </p:txBody>
      </p:sp>
    </p:spTree>
    <p:extLst>
      <p:ext uri="{BB962C8B-B14F-4D97-AF65-F5344CB8AC3E}">
        <p14:creationId xmlns:p14="http://schemas.microsoft.com/office/powerpoint/2010/main" val="2519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lstStyle/>
          <a:p>
            <a:pPr algn="r"/>
            <a:r>
              <a:rPr lang="en-GB" sz="2400" b="1" dirty="0"/>
              <a:t>About the C-Spine</a:t>
            </a:r>
          </a:p>
        </p:txBody>
      </p:sp>
      <p:sp>
        <p:nvSpPr>
          <p:cNvPr id="3" name="Content Placeholder 2"/>
          <p:cNvSpPr>
            <a:spLocks noGrp="1"/>
          </p:cNvSpPr>
          <p:nvPr>
            <p:ph idx="1"/>
          </p:nvPr>
        </p:nvSpPr>
        <p:spPr>
          <a:xfrm>
            <a:off x="107504" y="548680"/>
            <a:ext cx="8229600" cy="6120680"/>
          </a:xfrm>
        </p:spPr>
        <p:txBody>
          <a:bodyPr/>
          <a:lstStyle/>
          <a:p>
            <a:r>
              <a:rPr lang="en-GB" sz="2200" dirty="0" err="1"/>
              <a:t>Hasler</a:t>
            </a:r>
            <a:r>
              <a:rPr lang="en-GB" sz="2200" dirty="0"/>
              <a:t> et al. Epidemiology and predictors of spinal injury in adult major trauma patients: European cohort study. </a:t>
            </a:r>
            <a:r>
              <a:rPr lang="en-GB" sz="1600" dirty="0"/>
              <a:t>Euro Spine J. 2011, 20:12;2174-2180</a:t>
            </a:r>
          </a:p>
          <a:p>
            <a:r>
              <a:rPr lang="en-GB" sz="2200" dirty="0"/>
              <a:t>1988 to 2009. 250,584 patients TARN data</a:t>
            </a:r>
          </a:p>
          <a:p>
            <a:pPr lvl="1"/>
            <a:r>
              <a:rPr lang="en-GB" sz="2200" dirty="0"/>
              <a:t>3.5% of patients suffered cervical spine injury. Patients with a lowered GCS or systolic blood pressure, severe facial fractures, dangerous injury mechanism, male gender, and/or age &gt;=35 years are at increased risk. </a:t>
            </a:r>
            <a:r>
              <a:rPr lang="en-GB" sz="2200" b="1" i="1" dirty="0"/>
              <a:t>Contrary to common belief, head injury was not predictive for cervical spine involvement</a:t>
            </a:r>
            <a:endParaRPr lang="en-GB" sz="2200" b="1" dirty="0"/>
          </a:p>
          <a:p>
            <a:pPr lvl="1"/>
            <a:r>
              <a:rPr lang="en-GB" sz="2200" b="1" dirty="0"/>
              <a:t>BUT </a:t>
            </a:r>
            <a:r>
              <a:rPr lang="en-GB" sz="2200" b="1" dirty="0" err="1"/>
              <a:t>Sundstrom</a:t>
            </a:r>
            <a:r>
              <a:rPr lang="en-GB" sz="2200" b="1" dirty="0"/>
              <a:t> et al 2014 “</a:t>
            </a:r>
            <a:r>
              <a:rPr lang="en-GB" sz="2200" dirty="0"/>
              <a:t>In this study, </a:t>
            </a:r>
            <a:r>
              <a:rPr lang="en-GB" sz="2200" dirty="0" err="1"/>
              <a:t>Fredø</a:t>
            </a:r>
            <a:r>
              <a:rPr lang="en-GB" sz="2200" dirty="0"/>
              <a:t> and colleagues found a </a:t>
            </a:r>
            <a:r>
              <a:rPr lang="en-GB" sz="2200" b="1" i="1" dirty="0"/>
              <a:t>strong association </a:t>
            </a:r>
            <a:r>
              <a:rPr lang="en-GB" sz="2200" dirty="0"/>
              <a:t>between cervical fractures and traumatic brain injuries</a:t>
            </a:r>
            <a:r>
              <a:rPr lang="en-GB" sz="2200" b="1" dirty="0"/>
              <a:t>” </a:t>
            </a:r>
            <a:r>
              <a:rPr lang="en-GB" sz="2200" b="1" i="1" dirty="0">
                <a:solidFill>
                  <a:srgbClr val="FF0000"/>
                </a:solidFill>
              </a:rPr>
              <a:t>BUT READ THE PAPER </a:t>
            </a:r>
            <a:r>
              <a:rPr lang="en-GB" sz="2200" b="1" dirty="0"/>
              <a:t>“The incidence of cervical spine injury in the setting of head injury has been reported to range between 1.8-9% Conversely, </a:t>
            </a:r>
            <a:r>
              <a:rPr lang="en-GB" sz="2200" b="1" i="1" dirty="0">
                <a:solidFill>
                  <a:srgbClr val="FF0000"/>
                </a:solidFill>
              </a:rPr>
              <a:t>the incidence of moderate to severe head in-jury in patients with cervical spine injury is reported to be between 18–40%</a:t>
            </a:r>
            <a:r>
              <a:rPr lang="en-GB" sz="2000" b="1" dirty="0"/>
              <a:t>” </a:t>
            </a:r>
            <a:r>
              <a:rPr lang="en-GB" sz="1200" b="1" i="1" dirty="0" err="1"/>
              <a:t>Fredø</a:t>
            </a:r>
            <a:r>
              <a:rPr lang="en-GB" sz="1200" b="1" i="1" dirty="0"/>
              <a:t> et al. Scandinavian Journal of Trauma, Resuscitation and Emergency Medicine 2012,20:85</a:t>
            </a:r>
          </a:p>
        </p:txBody>
      </p:sp>
    </p:spTree>
    <p:extLst>
      <p:ext uri="{BB962C8B-B14F-4D97-AF65-F5344CB8AC3E}">
        <p14:creationId xmlns:p14="http://schemas.microsoft.com/office/powerpoint/2010/main" val="177847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pPr algn="r"/>
            <a:r>
              <a:rPr lang="en-GB" sz="3200" b="1" dirty="0"/>
              <a:t>Furthermore…</a:t>
            </a:r>
          </a:p>
        </p:txBody>
      </p:sp>
      <p:sp>
        <p:nvSpPr>
          <p:cNvPr id="3" name="Content Placeholder 2"/>
          <p:cNvSpPr>
            <a:spLocks noGrp="1"/>
          </p:cNvSpPr>
          <p:nvPr>
            <p:ph idx="1"/>
          </p:nvPr>
        </p:nvSpPr>
        <p:spPr>
          <a:xfrm>
            <a:off x="179512" y="908720"/>
            <a:ext cx="8229600" cy="4525963"/>
          </a:xfrm>
        </p:spPr>
        <p:txBody>
          <a:bodyPr/>
          <a:lstStyle/>
          <a:p>
            <a:r>
              <a:rPr lang="en-GB" sz="2400" b="1" dirty="0"/>
              <a:t>Most spinal injuries are stable; those that are unstable have already caused irreversible damage</a:t>
            </a:r>
            <a:r>
              <a:rPr lang="en-GB" sz="2400" dirty="0"/>
              <a:t> </a:t>
            </a:r>
          </a:p>
          <a:p>
            <a:r>
              <a:rPr lang="en-GB" sz="2400" dirty="0"/>
              <a:t>Collars do not immobilise the cervical spine</a:t>
            </a:r>
          </a:p>
          <a:p>
            <a:r>
              <a:rPr lang="en-GB" sz="2400" dirty="0"/>
              <a:t>Exaggerated rate of secondary SCI without collars </a:t>
            </a:r>
          </a:p>
          <a:p>
            <a:r>
              <a:rPr lang="en-GB" sz="2400" dirty="0"/>
              <a:t>Numerous associated complications: – Pressure sores/sepsis (6-67%) – Increased ICP – Agitation &amp; discomfort– Difficulties with interventions/care bundles </a:t>
            </a:r>
          </a:p>
          <a:p>
            <a:pPr lvl="1"/>
            <a:r>
              <a:rPr lang="en-GB" sz="1600" dirty="0"/>
              <a:t>Prehospital Use of Cervical Collars in Trauma Patients: A Critical Review </a:t>
            </a:r>
            <a:r>
              <a:rPr lang="en-GB" sz="1400" dirty="0" err="1"/>
              <a:t>Sundstrom</a:t>
            </a:r>
            <a:r>
              <a:rPr lang="en-GB" sz="1400" dirty="0"/>
              <a:t> et al. J </a:t>
            </a:r>
            <a:r>
              <a:rPr lang="en-GB" sz="1400" dirty="0" err="1"/>
              <a:t>Neurotrauma</a:t>
            </a:r>
            <a:r>
              <a:rPr lang="en-GB" sz="1400" dirty="0"/>
              <a:t> 2014;31:531-40</a:t>
            </a:r>
            <a:r>
              <a:rPr lang="en-GB" sz="1600" dirty="0"/>
              <a:t> Assessment of the Stability of the Cervical Spine in Blunt Trauma Patients</a:t>
            </a:r>
            <a:r>
              <a:rPr lang="en-GB" sz="1400" dirty="0"/>
              <a:t>: Bednar et al. Can J </a:t>
            </a:r>
            <a:r>
              <a:rPr lang="en-GB" sz="1400" dirty="0" err="1"/>
              <a:t>Surg</a:t>
            </a:r>
            <a:r>
              <a:rPr lang="en-GB" sz="1400" dirty="0"/>
              <a:t> 2004; 47(5): 338-343.</a:t>
            </a:r>
            <a:endParaRPr lang="en-GB" sz="1600" dirty="0"/>
          </a:p>
          <a:p>
            <a:pPr>
              <a:buFont typeface="Arial" panose="020B0604020202020204" pitchFamily="34" charset="0"/>
              <a:buChar char="•"/>
            </a:pPr>
            <a:r>
              <a:rPr lang="en-GB" sz="2400" b="1" dirty="0"/>
              <a:t>SCIWORA</a:t>
            </a:r>
          </a:p>
          <a:p>
            <a:pPr marL="457200" lvl="1" indent="0">
              <a:buNone/>
            </a:pPr>
            <a:r>
              <a:rPr lang="en-GB" sz="2000" dirty="0" err="1"/>
              <a:t>Hendrey</a:t>
            </a:r>
            <a:r>
              <a:rPr lang="en-GB" sz="2000" dirty="0"/>
              <a:t> et al. J trauma Acute Care </a:t>
            </a:r>
            <a:r>
              <a:rPr lang="en-GB" sz="2000" dirty="0" err="1"/>
              <a:t>Surg</a:t>
            </a:r>
            <a:r>
              <a:rPr lang="en-GB" sz="2000" dirty="0"/>
              <a:t> 2002;53:1‐4 NEXUS data n=34,069; 2.4% cervical spine injury 27 patients SCIWORA </a:t>
            </a:r>
            <a:r>
              <a:rPr lang="en-GB" sz="2000" b="1" dirty="0">
                <a:solidFill>
                  <a:srgbClr val="FF0000"/>
                </a:solidFill>
              </a:rPr>
              <a:t>[0.08% of total]</a:t>
            </a:r>
            <a:r>
              <a:rPr lang="en-GB" sz="2000" dirty="0"/>
              <a:t>  Included &gt; 3000 children– </a:t>
            </a:r>
            <a:r>
              <a:rPr lang="en-GB" sz="2000" b="1" dirty="0"/>
              <a:t>None had SCIWORA</a:t>
            </a:r>
          </a:p>
          <a:p>
            <a:pPr marL="457200" lvl="1" indent="0">
              <a:buNone/>
            </a:pPr>
            <a:endParaRPr lang="en-GB" sz="2000" dirty="0"/>
          </a:p>
        </p:txBody>
      </p:sp>
    </p:spTree>
    <p:extLst>
      <p:ext uri="{BB962C8B-B14F-4D97-AF65-F5344CB8AC3E}">
        <p14:creationId xmlns:p14="http://schemas.microsoft.com/office/powerpoint/2010/main" val="386549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pPr algn="r"/>
            <a:r>
              <a:rPr lang="en-GB" sz="2800" b="1" dirty="0"/>
              <a:t>What About the C-Spine when I intubate them?</a:t>
            </a:r>
          </a:p>
        </p:txBody>
      </p:sp>
      <p:sp>
        <p:nvSpPr>
          <p:cNvPr id="3" name="Content Placeholder 2"/>
          <p:cNvSpPr>
            <a:spLocks noGrp="1"/>
          </p:cNvSpPr>
          <p:nvPr>
            <p:ph idx="1"/>
          </p:nvPr>
        </p:nvSpPr>
        <p:spPr>
          <a:xfrm>
            <a:off x="179512" y="1196752"/>
            <a:ext cx="8229600" cy="4525963"/>
          </a:xfrm>
        </p:spPr>
        <p:txBody>
          <a:bodyPr/>
          <a:lstStyle/>
          <a:p>
            <a:r>
              <a:rPr lang="en-GB" sz="2800" dirty="0" err="1"/>
              <a:t>Sawin</a:t>
            </a:r>
            <a:r>
              <a:rPr lang="en-GB" sz="2800" dirty="0"/>
              <a:t> et al. </a:t>
            </a:r>
            <a:r>
              <a:rPr lang="en-GB" sz="2800" dirty="0" err="1"/>
              <a:t>Anesth</a:t>
            </a:r>
            <a:r>
              <a:rPr lang="en-GB" sz="2800" dirty="0"/>
              <a:t> 1996;85:26-36</a:t>
            </a:r>
          </a:p>
          <a:p>
            <a:pPr lvl="1"/>
            <a:r>
              <a:rPr lang="en-GB" sz="2400" dirty="0"/>
              <a:t>Ten volunteers with normal cervical spines Minimal </a:t>
            </a:r>
            <a:r>
              <a:rPr lang="en-GB" sz="2400" dirty="0" err="1"/>
              <a:t>glottic</a:t>
            </a:r>
            <a:r>
              <a:rPr lang="en-GB" sz="2400" dirty="0"/>
              <a:t> exposure Majority of movement at C0‐C1 &amp; C1--‐C2</a:t>
            </a:r>
          </a:p>
          <a:p>
            <a:r>
              <a:rPr lang="en-GB" sz="2800" dirty="0"/>
              <a:t>Cervical Spine &amp; BVM Ventilation </a:t>
            </a:r>
            <a:r>
              <a:rPr lang="en-GB" sz="2800" dirty="0" err="1"/>
              <a:t>Hauswald</a:t>
            </a:r>
            <a:r>
              <a:rPr lang="en-GB" sz="2800" dirty="0"/>
              <a:t> et al. Am J </a:t>
            </a:r>
            <a:r>
              <a:rPr lang="en-GB" sz="2800" dirty="0" err="1"/>
              <a:t>Emerg</a:t>
            </a:r>
            <a:r>
              <a:rPr lang="en-GB" sz="2800" dirty="0"/>
              <a:t> Med 1991;9:535‐8</a:t>
            </a:r>
          </a:p>
          <a:p>
            <a:pPr lvl="1"/>
            <a:r>
              <a:rPr lang="en-GB" sz="2400" dirty="0"/>
              <a:t>Cadavers studied within 40 min of death – Collar, spinal board, tape – </a:t>
            </a:r>
            <a:r>
              <a:rPr lang="en-GB" sz="2400" dirty="0" err="1"/>
              <a:t>Glottic</a:t>
            </a:r>
            <a:r>
              <a:rPr lang="en-GB" sz="2400" dirty="0"/>
              <a:t> view achieved not stated – Neck maintained in neutral • </a:t>
            </a:r>
            <a:r>
              <a:rPr lang="en-GB" sz="2400" b="1" dirty="0">
                <a:solidFill>
                  <a:srgbClr val="FF0000"/>
                </a:solidFill>
              </a:rPr>
              <a:t>Mask ventilation &gt;&gt;tracheal intubation [P=0.00004]</a:t>
            </a:r>
          </a:p>
          <a:p>
            <a:pPr lvl="1"/>
            <a:r>
              <a:rPr lang="en-GB" sz="2400" b="1" dirty="0">
                <a:solidFill>
                  <a:srgbClr val="FF0000"/>
                </a:solidFill>
              </a:rPr>
              <a:t>AND it’s actually FLEXION rather than EXTENSION and need PROLONGED cord compression and 6% SCI deteriorate anyway</a:t>
            </a:r>
          </a:p>
        </p:txBody>
      </p:sp>
    </p:spTree>
    <p:extLst>
      <p:ext uri="{BB962C8B-B14F-4D97-AF65-F5344CB8AC3E}">
        <p14:creationId xmlns:p14="http://schemas.microsoft.com/office/powerpoint/2010/main" val="324388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r"/>
            <a:r>
              <a:rPr lang="en-GB" sz="3200" b="1" dirty="0"/>
              <a:t>And even more worrying….</a:t>
            </a:r>
          </a:p>
        </p:txBody>
      </p:sp>
      <p:sp>
        <p:nvSpPr>
          <p:cNvPr id="3" name="Content Placeholder 2"/>
          <p:cNvSpPr>
            <a:spLocks noGrp="1"/>
          </p:cNvSpPr>
          <p:nvPr>
            <p:ph idx="1"/>
          </p:nvPr>
        </p:nvSpPr>
        <p:spPr>
          <a:xfrm>
            <a:off x="457200" y="1124744"/>
            <a:ext cx="8229600" cy="5001419"/>
          </a:xfrm>
        </p:spPr>
        <p:txBody>
          <a:bodyPr/>
          <a:lstStyle/>
          <a:p>
            <a:pPr marL="0" indent="0">
              <a:buNone/>
            </a:pPr>
            <a:r>
              <a:rPr lang="en-GB" dirty="0"/>
              <a:t>Manual in-line stabilisation:</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06538044"/>
              </p:ext>
            </p:extLst>
          </p:nvPr>
        </p:nvGraphicFramePr>
        <p:xfrm>
          <a:off x="611560" y="2204864"/>
          <a:ext cx="8064895" cy="3017520"/>
        </p:xfrm>
        <a:graphic>
          <a:graphicData uri="http://schemas.openxmlformats.org/drawingml/2006/table">
            <a:tbl>
              <a:tblPr firstRow="1" bandRow="1">
                <a:tableStyleId>{6E25E649-3F16-4E02-A733-19D2CDBF48F0}</a:tableStyleId>
              </a:tblPr>
              <a:tblGrid>
                <a:gridCol w="1728192">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936103">
                  <a:extLst>
                    <a:ext uri="{9D8B030D-6E8A-4147-A177-3AD203B41FA5}">
                      <a16:colId xmlns:a16="http://schemas.microsoft.com/office/drawing/2014/main" val="20005"/>
                    </a:ext>
                  </a:extLst>
                </a:gridCol>
              </a:tblGrid>
              <a:tr h="457200">
                <a:tc>
                  <a:txBody>
                    <a:bodyPr/>
                    <a:lstStyle/>
                    <a:p>
                      <a:endParaRPr lang="en-GB" dirty="0"/>
                    </a:p>
                  </a:txBody>
                  <a:tcPr/>
                </a:tc>
                <a:tc>
                  <a:txBody>
                    <a:bodyPr/>
                    <a:lstStyle/>
                    <a:p>
                      <a:endParaRPr lang="en-GB" dirty="0"/>
                    </a:p>
                  </a:txBody>
                  <a:tcPr/>
                </a:tc>
                <a:tc>
                  <a:txBody>
                    <a:bodyPr/>
                    <a:lstStyle/>
                    <a:p>
                      <a:r>
                        <a:rPr lang="en-GB" dirty="0"/>
                        <a:t>Grade</a:t>
                      </a:r>
                      <a:r>
                        <a:rPr lang="en-GB" baseline="0" dirty="0"/>
                        <a:t> 1</a:t>
                      </a:r>
                      <a:endParaRPr lang="en-GB" dirty="0"/>
                    </a:p>
                  </a:txBody>
                  <a:tcPr/>
                </a:tc>
                <a:tc>
                  <a:txBody>
                    <a:bodyPr/>
                    <a:lstStyle/>
                    <a:p>
                      <a:r>
                        <a:rPr lang="en-GB" dirty="0"/>
                        <a:t>Grade 2</a:t>
                      </a:r>
                    </a:p>
                  </a:txBody>
                  <a:tcPr/>
                </a:tc>
                <a:tc>
                  <a:txBody>
                    <a:bodyPr/>
                    <a:lstStyle/>
                    <a:p>
                      <a:r>
                        <a:rPr lang="en-GB" dirty="0"/>
                        <a:t>Grade 3</a:t>
                      </a:r>
                    </a:p>
                  </a:txBody>
                  <a:tcPr/>
                </a:tc>
                <a:tc>
                  <a:txBody>
                    <a:bodyPr/>
                    <a:lstStyle/>
                    <a:p>
                      <a:r>
                        <a:rPr lang="en-GB" dirty="0"/>
                        <a:t>Grade 4</a:t>
                      </a:r>
                    </a:p>
                  </a:txBody>
                  <a:tcPr/>
                </a:tc>
                <a:extLst>
                  <a:ext uri="{0D108BD9-81ED-4DB2-BD59-A6C34878D82A}">
                    <a16:rowId xmlns:a16="http://schemas.microsoft.com/office/drawing/2014/main" val="10000"/>
                  </a:ext>
                </a:extLst>
              </a:tr>
              <a:tr h="457200">
                <a:tc rowSpan="2">
                  <a:txBody>
                    <a:bodyPr/>
                    <a:lstStyle/>
                    <a:p>
                      <a:r>
                        <a:rPr lang="en-GB" b="1" dirty="0"/>
                        <a:t>Nolan &amp; Wilson.</a:t>
                      </a:r>
                    </a:p>
                    <a:p>
                      <a:r>
                        <a:rPr lang="en-GB" b="1" dirty="0"/>
                        <a:t>Anaesthesia 1993;</a:t>
                      </a:r>
                    </a:p>
                    <a:p>
                      <a:r>
                        <a:rPr lang="en-GB" b="1" dirty="0"/>
                        <a:t>48:630-­‐33</a:t>
                      </a:r>
                    </a:p>
                  </a:txBody>
                  <a:tcPr/>
                </a:tc>
                <a:tc>
                  <a:txBody>
                    <a:bodyPr/>
                    <a:lstStyle/>
                    <a:p>
                      <a:r>
                        <a:rPr lang="en-GB" b="1" dirty="0"/>
                        <a:t>Optimum position</a:t>
                      </a:r>
                    </a:p>
                  </a:txBody>
                  <a:tcPr/>
                </a:tc>
                <a:tc>
                  <a:txBody>
                    <a:bodyPr/>
                    <a:lstStyle/>
                    <a:p>
                      <a:r>
                        <a:rPr lang="en-GB" b="1" dirty="0"/>
                        <a:t>129</a:t>
                      </a:r>
                    </a:p>
                  </a:txBody>
                  <a:tcPr/>
                </a:tc>
                <a:tc>
                  <a:txBody>
                    <a:bodyPr/>
                    <a:lstStyle/>
                    <a:p>
                      <a:r>
                        <a:rPr lang="en-GB" b="1" dirty="0"/>
                        <a:t>26</a:t>
                      </a:r>
                    </a:p>
                  </a:txBody>
                  <a:tcPr/>
                </a:tc>
                <a:tc>
                  <a:txBody>
                    <a:bodyPr/>
                    <a:lstStyle/>
                    <a:p>
                      <a:r>
                        <a:rPr lang="en-GB" b="1" dirty="0"/>
                        <a:t>2</a:t>
                      </a:r>
                    </a:p>
                  </a:txBody>
                  <a:tcPr/>
                </a:tc>
                <a:tc>
                  <a:txBody>
                    <a:bodyPr/>
                    <a:lstStyle/>
                    <a:p>
                      <a:r>
                        <a:rPr lang="en-GB" dirty="0"/>
                        <a:t>-</a:t>
                      </a:r>
                    </a:p>
                  </a:txBody>
                  <a:tcPr/>
                </a:tc>
                <a:extLst>
                  <a:ext uri="{0D108BD9-81ED-4DB2-BD59-A6C34878D82A}">
                    <a16:rowId xmlns:a16="http://schemas.microsoft.com/office/drawing/2014/main" val="10001"/>
                  </a:ext>
                </a:extLst>
              </a:tr>
              <a:tr h="457200">
                <a:tc vMerge="1">
                  <a:txBody>
                    <a:bodyPr/>
                    <a:lstStyle/>
                    <a:p>
                      <a:endParaRPr lang="en-GB"/>
                    </a:p>
                  </a:txBody>
                  <a:tcPr/>
                </a:tc>
                <a:tc>
                  <a:txBody>
                    <a:bodyPr/>
                    <a:lstStyle/>
                    <a:p>
                      <a:r>
                        <a:rPr lang="en-GB" b="1" dirty="0">
                          <a:solidFill>
                            <a:srgbClr val="FF0000"/>
                          </a:solidFill>
                        </a:rPr>
                        <a:t>MILS</a:t>
                      </a:r>
                    </a:p>
                  </a:txBody>
                  <a:tcPr/>
                </a:tc>
                <a:tc>
                  <a:txBody>
                    <a:bodyPr/>
                    <a:lstStyle/>
                    <a:p>
                      <a:r>
                        <a:rPr lang="en-GB" b="1" dirty="0">
                          <a:solidFill>
                            <a:srgbClr val="FF0000"/>
                          </a:solidFill>
                        </a:rPr>
                        <a:t>75</a:t>
                      </a:r>
                    </a:p>
                  </a:txBody>
                  <a:tcPr/>
                </a:tc>
                <a:tc>
                  <a:txBody>
                    <a:bodyPr/>
                    <a:lstStyle/>
                    <a:p>
                      <a:r>
                        <a:rPr lang="en-GB" b="1" dirty="0">
                          <a:solidFill>
                            <a:srgbClr val="FF0000"/>
                          </a:solidFill>
                        </a:rPr>
                        <a:t>48</a:t>
                      </a:r>
                    </a:p>
                  </a:txBody>
                  <a:tcPr/>
                </a:tc>
                <a:tc>
                  <a:txBody>
                    <a:bodyPr/>
                    <a:lstStyle/>
                    <a:p>
                      <a:r>
                        <a:rPr lang="en-GB" b="1" dirty="0">
                          <a:solidFill>
                            <a:srgbClr val="FF0000"/>
                          </a:solidFill>
                        </a:rPr>
                        <a:t>34</a:t>
                      </a:r>
                    </a:p>
                  </a:txBody>
                  <a:tcPr/>
                </a:tc>
                <a:tc>
                  <a:txBody>
                    <a:bodyPr/>
                    <a:lstStyle/>
                    <a:p>
                      <a:r>
                        <a:rPr lang="en-GB" dirty="0"/>
                        <a:t>-</a:t>
                      </a:r>
                    </a:p>
                  </a:txBody>
                  <a:tcPr/>
                </a:tc>
                <a:extLst>
                  <a:ext uri="{0D108BD9-81ED-4DB2-BD59-A6C34878D82A}">
                    <a16:rowId xmlns:a16="http://schemas.microsoft.com/office/drawing/2014/main" val="10002"/>
                  </a:ext>
                </a:extLst>
              </a:tr>
              <a:tr h="304800">
                <a:tc rowSpan="3">
                  <a:txBody>
                    <a:bodyPr/>
                    <a:lstStyle/>
                    <a:p>
                      <a:r>
                        <a:rPr lang="en-GB" sz="1800" b="1" i="0" u="none" strike="noStrike" kern="1200" baseline="0" dirty="0">
                          <a:solidFill>
                            <a:schemeClr val="dk1"/>
                          </a:solidFill>
                          <a:latin typeface="+mn-lt"/>
                          <a:ea typeface="+mn-ea"/>
                          <a:cs typeface="+mn-cs"/>
                        </a:rPr>
                        <a:t>Heath.</a:t>
                      </a:r>
                    </a:p>
                    <a:p>
                      <a:r>
                        <a:rPr lang="en-GB" sz="1800" b="1" i="0" u="none" strike="noStrike" kern="1200" baseline="0" dirty="0">
                          <a:solidFill>
                            <a:schemeClr val="dk1"/>
                          </a:solidFill>
                          <a:latin typeface="+mn-lt"/>
                          <a:ea typeface="+mn-ea"/>
                          <a:cs typeface="+mn-cs"/>
                        </a:rPr>
                        <a:t>Anaesthesia</a:t>
                      </a:r>
                    </a:p>
                    <a:p>
                      <a:r>
                        <a:rPr lang="en-GB" sz="1800" b="1" i="0" u="none" strike="noStrike" kern="1200" baseline="0" dirty="0">
                          <a:solidFill>
                            <a:schemeClr val="dk1"/>
                          </a:solidFill>
                          <a:latin typeface="+mn-lt"/>
                          <a:ea typeface="+mn-ea"/>
                          <a:cs typeface="+mn-cs"/>
                        </a:rPr>
                        <a:t>1994;49:843‐45</a:t>
                      </a:r>
                      <a:endParaRPr lang="en-GB" b="1" dirty="0"/>
                    </a:p>
                  </a:txBody>
                  <a:tcPr/>
                </a:tc>
                <a:tc>
                  <a:txBody>
                    <a:bodyPr/>
                    <a:lstStyle/>
                    <a:p>
                      <a:r>
                        <a:rPr lang="en-GB" b="1" dirty="0"/>
                        <a:t>Optimum position</a:t>
                      </a:r>
                    </a:p>
                  </a:txBody>
                  <a:tcPr/>
                </a:tc>
                <a:tc>
                  <a:txBody>
                    <a:bodyPr/>
                    <a:lstStyle/>
                    <a:p>
                      <a:r>
                        <a:rPr lang="en-GB" b="1" dirty="0"/>
                        <a:t>46</a:t>
                      </a:r>
                    </a:p>
                  </a:txBody>
                  <a:tcPr/>
                </a:tc>
                <a:tc>
                  <a:txBody>
                    <a:bodyPr/>
                    <a:lstStyle/>
                    <a:p>
                      <a:r>
                        <a:rPr lang="en-GB" b="1" dirty="0"/>
                        <a:t>4</a:t>
                      </a:r>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0003"/>
                  </a:ext>
                </a:extLst>
              </a:tr>
              <a:tr h="304800">
                <a:tc vMerge="1">
                  <a:txBody>
                    <a:bodyPr/>
                    <a:lstStyle/>
                    <a:p>
                      <a:endParaRPr lang="en-GB"/>
                    </a:p>
                  </a:txBody>
                  <a:tcPr/>
                </a:tc>
                <a:tc>
                  <a:txBody>
                    <a:bodyPr/>
                    <a:lstStyle/>
                    <a:p>
                      <a:r>
                        <a:rPr lang="en-GB" b="1" dirty="0"/>
                        <a:t>MILS</a:t>
                      </a:r>
                    </a:p>
                  </a:txBody>
                  <a:tcPr/>
                </a:tc>
                <a:tc>
                  <a:txBody>
                    <a:bodyPr/>
                    <a:lstStyle/>
                    <a:p>
                      <a:r>
                        <a:rPr lang="en-GB" b="1" dirty="0"/>
                        <a:t>12</a:t>
                      </a:r>
                    </a:p>
                  </a:txBody>
                  <a:tcPr/>
                </a:tc>
                <a:tc>
                  <a:txBody>
                    <a:bodyPr/>
                    <a:lstStyle/>
                    <a:p>
                      <a:r>
                        <a:rPr lang="en-GB" b="1" dirty="0"/>
                        <a:t>27</a:t>
                      </a:r>
                    </a:p>
                  </a:txBody>
                  <a:tcPr/>
                </a:tc>
                <a:tc>
                  <a:txBody>
                    <a:bodyPr/>
                    <a:lstStyle/>
                    <a:p>
                      <a:r>
                        <a:rPr lang="en-GB" b="1" dirty="0"/>
                        <a:t>11</a:t>
                      </a:r>
                    </a:p>
                  </a:txBody>
                  <a:tcPr/>
                </a:tc>
                <a:tc>
                  <a:txBody>
                    <a:bodyPr/>
                    <a:lstStyle/>
                    <a:p>
                      <a:endParaRPr lang="en-GB" b="1" dirty="0"/>
                    </a:p>
                  </a:txBody>
                  <a:tcPr/>
                </a:tc>
                <a:extLst>
                  <a:ext uri="{0D108BD9-81ED-4DB2-BD59-A6C34878D82A}">
                    <a16:rowId xmlns:a16="http://schemas.microsoft.com/office/drawing/2014/main" val="10004"/>
                  </a:ext>
                </a:extLst>
              </a:tr>
              <a:tr h="304800">
                <a:tc vMerge="1">
                  <a:txBody>
                    <a:bodyPr/>
                    <a:lstStyle/>
                    <a:p>
                      <a:endParaRPr lang="en-GB"/>
                    </a:p>
                  </a:txBody>
                  <a:tcPr/>
                </a:tc>
                <a:tc>
                  <a:txBody>
                    <a:bodyPr/>
                    <a:lstStyle/>
                    <a:p>
                      <a:r>
                        <a:rPr lang="en-GB" b="1" dirty="0">
                          <a:solidFill>
                            <a:srgbClr val="FF0000"/>
                          </a:solidFill>
                        </a:rPr>
                        <a:t>Collar/Tape/ sandbags</a:t>
                      </a:r>
                    </a:p>
                  </a:txBody>
                  <a:tcPr/>
                </a:tc>
                <a:tc>
                  <a:txBody>
                    <a:bodyPr/>
                    <a:lstStyle/>
                    <a:p>
                      <a:r>
                        <a:rPr lang="en-GB" b="1" dirty="0">
                          <a:solidFill>
                            <a:srgbClr val="FF0000"/>
                          </a:solidFill>
                        </a:rPr>
                        <a:t>2</a:t>
                      </a:r>
                    </a:p>
                  </a:txBody>
                  <a:tcPr/>
                </a:tc>
                <a:tc>
                  <a:txBody>
                    <a:bodyPr/>
                    <a:lstStyle/>
                    <a:p>
                      <a:r>
                        <a:rPr lang="en-GB" b="1" dirty="0">
                          <a:solidFill>
                            <a:srgbClr val="FF0000"/>
                          </a:solidFill>
                        </a:rPr>
                        <a:t>16</a:t>
                      </a:r>
                    </a:p>
                  </a:txBody>
                  <a:tcPr/>
                </a:tc>
                <a:tc>
                  <a:txBody>
                    <a:bodyPr/>
                    <a:lstStyle/>
                    <a:p>
                      <a:r>
                        <a:rPr lang="en-GB" b="1" dirty="0">
                          <a:solidFill>
                            <a:srgbClr val="FF0000"/>
                          </a:solidFill>
                        </a:rPr>
                        <a:t>25</a:t>
                      </a:r>
                    </a:p>
                  </a:txBody>
                  <a:tcPr/>
                </a:tc>
                <a:tc>
                  <a:txBody>
                    <a:bodyPr/>
                    <a:lstStyle/>
                    <a:p>
                      <a:r>
                        <a:rPr lang="en-GB" b="1" dirty="0">
                          <a:solidFill>
                            <a:srgbClr val="FF0000"/>
                          </a:solidFill>
                        </a:rPr>
                        <a:t>7</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42950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1232011314N1fET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6513" y="1814513"/>
            <a:ext cx="361632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5"/>
          <p:cNvSpPr txBox="1">
            <a:spLocks noChangeArrowheads="1"/>
          </p:cNvSpPr>
          <p:nvPr/>
        </p:nvSpPr>
        <p:spPr bwMode="auto">
          <a:xfrm>
            <a:off x="484188" y="969963"/>
            <a:ext cx="3173412" cy="46672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defTabSz="457200" fontAlgn="auto">
              <a:spcBef>
                <a:spcPts val="0"/>
              </a:spcBef>
              <a:spcAft>
                <a:spcPts val="0"/>
              </a:spcAft>
            </a:pPr>
            <a:r>
              <a:rPr lang="en-US" altLang="en-US" b="1">
                <a:solidFill>
                  <a:srgbClr val="0000FF"/>
                </a:solidFill>
                <a:latin typeface="Arial" panose="020B0604020202020204" pitchFamily="34" charset="0"/>
              </a:rPr>
              <a:t>Missed spinal injury</a:t>
            </a:r>
            <a:endParaRPr lang="en-US" altLang="en-US" sz="1800" b="1">
              <a:solidFill>
                <a:srgbClr val="0000FF"/>
              </a:solidFill>
              <a:latin typeface="Arial" panose="020B0604020202020204" pitchFamily="34" charset="0"/>
            </a:endParaRPr>
          </a:p>
        </p:txBody>
      </p:sp>
      <p:sp>
        <p:nvSpPr>
          <p:cNvPr id="75780" name="TextBox 6"/>
          <p:cNvSpPr txBox="1">
            <a:spLocks noChangeArrowheads="1"/>
          </p:cNvSpPr>
          <p:nvPr/>
        </p:nvSpPr>
        <p:spPr bwMode="auto">
          <a:xfrm>
            <a:off x="4114800" y="4987925"/>
            <a:ext cx="4918075" cy="46672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defTabSz="457200" fontAlgn="auto">
              <a:spcBef>
                <a:spcPts val="0"/>
              </a:spcBef>
              <a:spcAft>
                <a:spcPts val="0"/>
              </a:spcAft>
            </a:pPr>
            <a:r>
              <a:rPr lang="en-US" altLang="en-US" b="1">
                <a:solidFill>
                  <a:srgbClr val="0000FF"/>
                </a:solidFill>
                <a:latin typeface="Arial" panose="020B0604020202020204" pitchFamily="34" charset="0"/>
              </a:rPr>
              <a:t>Complications of immobilisation</a:t>
            </a:r>
          </a:p>
        </p:txBody>
      </p:sp>
      <p:sp>
        <p:nvSpPr>
          <p:cNvPr id="75781" name="Line 5"/>
          <p:cNvSpPr>
            <a:spLocks noChangeShapeType="1"/>
          </p:cNvSpPr>
          <p:nvPr/>
        </p:nvSpPr>
        <p:spPr bwMode="auto">
          <a:xfrm>
            <a:off x="0" y="76200"/>
            <a:ext cx="914400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auto">
              <a:spcBef>
                <a:spcPts val="0"/>
              </a:spcBef>
              <a:spcAft>
                <a:spcPts val="0"/>
              </a:spcAft>
            </a:pPr>
            <a:endParaRPr lang="en-IE">
              <a:solidFill>
                <a:prstClr val="black"/>
              </a:solidFill>
              <a:latin typeface="Calibri"/>
            </a:endParaRPr>
          </a:p>
        </p:txBody>
      </p:sp>
      <p:sp>
        <p:nvSpPr>
          <p:cNvPr id="75782" name="Line 6"/>
          <p:cNvSpPr>
            <a:spLocks noChangeShapeType="1"/>
          </p:cNvSpPr>
          <p:nvPr/>
        </p:nvSpPr>
        <p:spPr bwMode="auto">
          <a:xfrm>
            <a:off x="0" y="6705600"/>
            <a:ext cx="914400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auto">
              <a:spcBef>
                <a:spcPts val="0"/>
              </a:spcBef>
              <a:spcAft>
                <a:spcPts val="0"/>
              </a:spcAft>
            </a:pPr>
            <a:endParaRPr lang="en-IE">
              <a:solidFill>
                <a:prstClr val="black"/>
              </a:solidFill>
              <a:latin typeface="Calibri"/>
            </a:endParaRPr>
          </a:p>
        </p:txBody>
      </p:sp>
    </p:spTree>
    <p:extLst>
      <p:ext uri="{BB962C8B-B14F-4D97-AF65-F5344CB8AC3E}">
        <p14:creationId xmlns:p14="http://schemas.microsoft.com/office/powerpoint/2010/main" val="3309050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sz="3200" b="1" dirty="0"/>
              <a:t>Anyway…back to the problem at hand….</a:t>
            </a:r>
          </a:p>
        </p:txBody>
      </p:sp>
      <p:sp>
        <p:nvSpPr>
          <p:cNvPr id="3" name="Content Placeholder 2"/>
          <p:cNvSpPr>
            <a:spLocks noGrp="1"/>
          </p:cNvSpPr>
          <p:nvPr>
            <p:ph idx="1"/>
          </p:nvPr>
        </p:nvSpPr>
        <p:spPr/>
        <p:txBody>
          <a:bodyPr/>
          <a:lstStyle/>
          <a:p>
            <a:r>
              <a:rPr lang="en-GB" dirty="0"/>
              <a:t>Needs urgent surgery</a:t>
            </a:r>
          </a:p>
          <a:p>
            <a:r>
              <a:rPr lang="en-GB" dirty="0"/>
              <a:t>Induction + Intubation</a:t>
            </a:r>
          </a:p>
          <a:p>
            <a:r>
              <a:rPr lang="en-GB" dirty="0"/>
              <a:t>BP management</a:t>
            </a:r>
          </a:p>
          <a:p>
            <a:r>
              <a:rPr lang="en-GB" dirty="0"/>
              <a:t>Fluids + Resuscitation</a:t>
            </a:r>
          </a:p>
          <a:p>
            <a:endParaRPr lang="en-GB" dirty="0"/>
          </a:p>
        </p:txBody>
      </p:sp>
    </p:spTree>
    <p:extLst>
      <p:ext uri="{BB962C8B-B14F-4D97-AF65-F5344CB8AC3E}">
        <p14:creationId xmlns:p14="http://schemas.microsoft.com/office/powerpoint/2010/main" val="286200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229600" cy="5865515"/>
          </a:xfrm>
        </p:spPr>
        <p:txBody>
          <a:bodyPr/>
          <a:lstStyle/>
          <a:p>
            <a:r>
              <a:rPr lang="en-GB" sz="2400" b="1" dirty="0"/>
              <a:t>Induction agents </a:t>
            </a:r>
            <a:r>
              <a:rPr lang="en-GB" sz="2400" dirty="0"/>
              <a:t>– </a:t>
            </a:r>
            <a:r>
              <a:rPr lang="en-GB" sz="2400" dirty="0" err="1"/>
              <a:t>Propofol</a:t>
            </a:r>
            <a:r>
              <a:rPr lang="en-GB" sz="2400" dirty="0"/>
              <a:t>? BDZ? </a:t>
            </a:r>
            <a:r>
              <a:rPr lang="en-GB" sz="2400" dirty="0" err="1"/>
              <a:t>Thiopentone</a:t>
            </a:r>
            <a:r>
              <a:rPr lang="en-GB" sz="2400" dirty="0"/>
              <a:t>? Ketamine? </a:t>
            </a:r>
          </a:p>
          <a:p>
            <a:pPr lvl="1"/>
            <a:r>
              <a:rPr lang="en-GB" sz="2400" dirty="0"/>
              <a:t>All reduce BP except Ketamine</a:t>
            </a:r>
          </a:p>
          <a:p>
            <a:pPr lvl="1"/>
            <a:r>
              <a:rPr lang="en-GB" sz="2400" dirty="0"/>
              <a:t>Ketamine causes increased CMR02 in some areas of brain (frontal cortex, limbic, auditory + sensorimotor</a:t>
            </a:r>
            <a:r>
              <a:rPr lang="en-GB" sz="2000" dirty="0"/>
              <a:t>)</a:t>
            </a:r>
          </a:p>
          <a:p>
            <a:pPr lvl="1"/>
            <a:r>
              <a:rPr lang="en-GB" sz="2400" dirty="0"/>
              <a:t>“The widely cited fears about increasing ICP appear to be without solid evidence, and may in fact be the opposite of the truth.” </a:t>
            </a:r>
            <a:r>
              <a:rPr lang="en-GB" sz="1800" dirty="0"/>
              <a:t>R.J. Moy. Trends in Anaesthesia and Critical Care 1 (2011) 243-245</a:t>
            </a:r>
          </a:p>
          <a:p>
            <a:pPr lvl="1"/>
            <a:r>
              <a:rPr lang="en-GB" sz="2400" dirty="0"/>
              <a:t>Mode of ventilation affects ICP when Ketamine is administered. Ketamine in spontaneous breathing = +PaC02 and +CBF. In ventilated – decrease or no effect ICP/ </a:t>
            </a:r>
            <a:r>
              <a:rPr lang="en-GB" sz="2000" dirty="0" err="1"/>
              <a:t>Mayberg</a:t>
            </a:r>
            <a:r>
              <a:rPr lang="en-GB" sz="2000" dirty="0"/>
              <a:t> et al. </a:t>
            </a:r>
            <a:r>
              <a:rPr lang="en-GB" sz="2000" dirty="0" err="1"/>
              <a:t>Anesth</a:t>
            </a:r>
            <a:r>
              <a:rPr lang="en-GB" sz="2000" dirty="0"/>
              <a:t> </a:t>
            </a:r>
            <a:r>
              <a:rPr lang="en-GB" sz="2000" dirty="0" err="1"/>
              <a:t>Analg</a:t>
            </a:r>
            <a:r>
              <a:rPr lang="en-GB" sz="2000" dirty="0"/>
              <a:t> 1995;81:84-9</a:t>
            </a:r>
            <a:r>
              <a:rPr lang="en-GB" sz="2400" dirty="0"/>
              <a:t>)</a:t>
            </a:r>
          </a:p>
          <a:p>
            <a:pPr lvl="1"/>
            <a:r>
              <a:rPr lang="en-GB" sz="2400" dirty="0"/>
              <a:t>Trench entrapment: is ketamine safe to use for sedation in head injury? Gunning et al. </a:t>
            </a:r>
            <a:r>
              <a:rPr lang="en-GB" sz="2400" dirty="0" err="1"/>
              <a:t>Emerg</a:t>
            </a:r>
            <a:r>
              <a:rPr lang="en-GB" sz="2400" dirty="0"/>
              <a:t> Med J 2007;24:794–795.</a:t>
            </a:r>
          </a:p>
        </p:txBody>
      </p:sp>
    </p:spTree>
    <p:extLst>
      <p:ext uri="{BB962C8B-B14F-4D97-AF65-F5344CB8AC3E}">
        <p14:creationId xmlns:p14="http://schemas.microsoft.com/office/powerpoint/2010/main" val="88080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0" y="188640"/>
            <a:ext cx="8229600" cy="6264696"/>
          </a:xfrm>
        </p:spPr>
        <p:txBody>
          <a:bodyPr/>
          <a:lstStyle/>
          <a:p>
            <a:pPr marL="457200" lvl="1" indent="0" algn="ctr">
              <a:buNone/>
            </a:pPr>
            <a:endParaRPr lang="en-GB" dirty="0"/>
          </a:p>
          <a:p>
            <a:pPr marL="457200" lvl="1" indent="0" algn="ctr">
              <a:buNone/>
            </a:pPr>
            <a:endParaRPr lang="en-GB" dirty="0"/>
          </a:p>
          <a:p>
            <a:pPr marL="457200" lvl="1" indent="0" algn="ctr">
              <a:buNone/>
            </a:pPr>
            <a:endParaRPr lang="en-GB" dirty="0"/>
          </a:p>
          <a:p>
            <a:pPr marL="457200" lvl="1" indent="0" algn="ctr">
              <a:buNone/>
            </a:pPr>
            <a:r>
              <a:rPr lang="en-GB" dirty="0"/>
              <a:t>“Doctors would do well to maintain a degree of cautious skepticism for both bold new fashions and received wisdom”</a:t>
            </a:r>
          </a:p>
          <a:p>
            <a:pPr marL="457200" lvl="1" indent="0" algn="ctr">
              <a:buNone/>
            </a:pPr>
            <a:r>
              <a:rPr lang="en-GB" sz="2000" dirty="0" err="1"/>
              <a:t>Bellomo</a:t>
            </a:r>
            <a:r>
              <a:rPr lang="en-GB" sz="2000" dirty="0"/>
              <a:t> R. The dangers of dogma in medicine. Med J Aust. 2011 Oct 3;195(7):372-3. PubMed PMID: 21978331</a:t>
            </a:r>
          </a:p>
        </p:txBody>
      </p:sp>
    </p:spTree>
    <p:extLst>
      <p:ext uri="{BB962C8B-B14F-4D97-AF65-F5344CB8AC3E}">
        <p14:creationId xmlns:p14="http://schemas.microsoft.com/office/powerpoint/2010/main" val="413874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sz="2800" b="1" dirty="0"/>
              <a:t>The Ketamine Effect on ICP in Traumatic Brain Injury. F. A. </a:t>
            </a:r>
            <a:r>
              <a:rPr lang="en-GB" sz="2800" b="1" dirty="0" err="1"/>
              <a:t>Zeiler</a:t>
            </a:r>
            <a:r>
              <a:rPr lang="en-GB" sz="2800" b="1" dirty="0"/>
              <a:t> et al. </a:t>
            </a:r>
            <a:r>
              <a:rPr lang="en-GB" sz="2800" b="1" dirty="0" err="1"/>
              <a:t>Neurocrit</a:t>
            </a:r>
            <a:r>
              <a:rPr lang="en-GB" sz="2800" b="1" dirty="0"/>
              <a:t> Care (2014) 21:163–173 </a:t>
            </a:r>
          </a:p>
        </p:txBody>
      </p:sp>
      <p:sp>
        <p:nvSpPr>
          <p:cNvPr id="3" name="Content Placeholder 2"/>
          <p:cNvSpPr>
            <a:spLocks noGrp="1"/>
          </p:cNvSpPr>
          <p:nvPr>
            <p:ph idx="1"/>
          </p:nvPr>
        </p:nvSpPr>
        <p:spPr>
          <a:xfrm>
            <a:off x="457200" y="1412776"/>
            <a:ext cx="8229600" cy="4713387"/>
          </a:xfrm>
        </p:spPr>
        <p:txBody>
          <a:bodyPr/>
          <a:lstStyle/>
          <a:p>
            <a:r>
              <a:rPr lang="en-GB" sz="2800" dirty="0"/>
              <a:t>ketamine does not lead to an elevation in ICP in severe TBI, in the setting of an intubated and sedated patient. In addition, bolus dose ketamine may provide a means of acute ICP reduction in these patients under intravenous sedation.</a:t>
            </a:r>
          </a:p>
          <a:p>
            <a:r>
              <a:rPr lang="en-GB" sz="2800" dirty="0"/>
              <a:t>when utilized in bolus dosing, ketamine seems to provide a dramatic decrease in ICP, whether at baseline or during an episode of ICP elevation</a:t>
            </a:r>
          </a:p>
        </p:txBody>
      </p:sp>
    </p:spTree>
    <p:extLst>
      <p:ext uri="{BB962C8B-B14F-4D97-AF65-F5344CB8AC3E}">
        <p14:creationId xmlns:p14="http://schemas.microsoft.com/office/powerpoint/2010/main" val="160081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346050"/>
          </a:xfrm>
        </p:spPr>
        <p:txBody>
          <a:bodyPr/>
          <a:lstStyle/>
          <a:p>
            <a:pPr algn="r"/>
            <a:r>
              <a:rPr lang="en-GB" sz="2800" b="1" dirty="0"/>
              <a:t>International Community says</a:t>
            </a:r>
            <a:r>
              <a:rPr lang="en-GB" sz="3600" b="1" dirty="0"/>
              <a:t>;</a:t>
            </a:r>
          </a:p>
        </p:txBody>
      </p:sp>
      <p:sp>
        <p:nvSpPr>
          <p:cNvPr id="3" name="Content Placeholder 2"/>
          <p:cNvSpPr>
            <a:spLocks noGrp="1"/>
          </p:cNvSpPr>
          <p:nvPr>
            <p:ph idx="1"/>
          </p:nvPr>
        </p:nvSpPr>
        <p:spPr>
          <a:xfrm>
            <a:off x="179512" y="692696"/>
            <a:ext cx="8229600" cy="5904656"/>
          </a:xfrm>
        </p:spPr>
        <p:txBody>
          <a:bodyPr/>
          <a:lstStyle/>
          <a:p>
            <a:r>
              <a:rPr lang="en-GB" sz="2400" dirty="0"/>
              <a:t>Geoff Healy – Sydney HEMS </a:t>
            </a:r>
            <a:r>
              <a:rPr lang="en-GB" sz="2400" b="1" dirty="0"/>
              <a:t>@</a:t>
            </a:r>
            <a:r>
              <a:rPr lang="en-GB" sz="2400" b="1" dirty="0" err="1"/>
              <a:t>drgeoffhealy</a:t>
            </a:r>
            <a:r>
              <a:rPr lang="en-GB" sz="2400" dirty="0"/>
              <a:t>: - “We have been using ketamine in head injuries and multi trauma patients for more than five years.”</a:t>
            </a:r>
          </a:p>
          <a:p>
            <a:r>
              <a:rPr lang="en-GB" sz="2400" dirty="0" err="1"/>
              <a:t>Marietjie</a:t>
            </a:r>
            <a:r>
              <a:rPr lang="en-GB" sz="2400" dirty="0"/>
              <a:t> (MJ) </a:t>
            </a:r>
            <a:r>
              <a:rPr lang="en-GB" sz="2400" dirty="0" err="1"/>
              <a:t>Slabbert</a:t>
            </a:r>
            <a:r>
              <a:rPr lang="en-GB" sz="2400" dirty="0"/>
              <a:t> – London HEMS </a:t>
            </a:r>
            <a:r>
              <a:rPr lang="en-GB" sz="2400" b="1" dirty="0"/>
              <a:t>@</a:t>
            </a:r>
            <a:r>
              <a:rPr lang="en-GB" sz="2400" b="1" dirty="0" err="1"/>
              <a:t>mjslabbert</a:t>
            </a:r>
            <a:r>
              <a:rPr lang="en-GB" sz="2400" dirty="0"/>
              <a:t>; “ketamine has come back into favour and is the induction agent and sedation of choice now in most prehospital inductions in the UK.”</a:t>
            </a:r>
          </a:p>
          <a:p>
            <a:r>
              <a:rPr lang="en-GB" sz="2400" dirty="0"/>
              <a:t>Per P </a:t>
            </a:r>
            <a:r>
              <a:rPr lang="en-GB" sz="2400" dirty="0" err="1"/>
              <a:t>Bredmose</a:t>
            </a:r>
            <a:r>
              <a:rPr lang="en-GB" sz="2400" dirty="0"/>
              <a:t> – Norway HEMS </a:t>
            </a:r>
            <a:r>
              <a:rPr lang="en-GB" sz="2400" b="1" dirty="0"/>
              <a:t>@</a:t>
            </a:r>
            <a:r>
              <a:rPr lang="en-GB" sz="2400" b="1" dirty="0" err="1"/>
              <a:t>VikingOne</a:t>
            </a:r>
            <a:r>
              <a:rPr lang="en-GB" sz="2400" dirty="0"/>
              <a:t>: “Ketamine is ok. If KET is used for preserving CVS it doesn't make sense to block sympathetic system w BZ. And those patients will all need prolonged anaesthetic in </a:t>
            </a:r>
            <a:r>
              <a:rPr lang="en-GB" sz="2400" dirty="0" err="1"/>
              <a:t>hosp</a:t>
            </a:r>
            <a:r>
              <a:rPr lang="en-GB" sz="2400" dirty="0"/>
              <a:t> w other agents anyway. So psych effects from KET not to worry bout.”</a:t>
            </a:r>
          </a:p>
          <a:p>
            <a:r>
              <a:rPr lang="en-GB" sz="2400" b="1" i="1" dirty="0">
                <a:solidFill>
                  <a:srgbClr val="FF0000"/>
                </a:solidFill>
              </a:rPr>
              <a:t>Consensus is that if BP is compromised but patient needs an anaesthetic to intubate/pain mx KETAMINE is 1</a:t>
            </a:r>
            <a:r>
              <a:rPr lang="en-GB" sz="2400" b="1" i="1" baseline="30000" dirty="0">
                <a:solidFill>
                  <a:srgbClr val="FF0000"/>
                </a:solidFill>
              </a:rPr>
              <a:t>st</a:t>
            </a:r>
            <a:r>
              <a:rPr lang="en-GB" sz="2400" b="1" i="1" dirty="0">
                <a:solidFill>
                  <a:srgbClr val="FF0000"/>
                </a:solidFill>
              </a:rPr>
              <a:t> choice in Prehospital setting around the world</a:t>
            </a:r>
          </a:p>
        </p:txBody>
      </p:sp>
    </p:spTree>
    <p:extLst>
      <p:ext uri="{BB962C8B-B14F-4D97-AF65-F5344CB8AC3E}">
        <p14:creationId xmlns:p14="http://schemas.microsoft.com/office/powerpoint/2010/main" val="2418716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432048"/>
          </a:xfrm>
        </p:spPr>
        <p:txBody>
          <a:bodyPr/>
          <a:lstStyle/>
          <a:p>
            <a:pPr algn="r"/>
            <a:r>
              <a:rPr lang="en-GB" sz="3200" b="1" dirty="0"/>
              <a:t>Which Fluids?</a:t>
            </a:r>
          </a:p>
        </p:txBody>
      </p:sp>
      <p:sp>
        <p:nvSpPr>
          <p:cNvPr id="3" name="Content Placeholder 2"/>
          <p:cNvSpPr>
            <a:spLocks noGrp="1"/>
          </p:cNvSpPr>
          <p:nvPr>
            <p:ph idx="1"/>
          </p:nvPr>
        </p:nvSpPr>
        <p:spPr>
          <a:xfrm>
            <a:off x="395536" y="908720"/>
            <a:ext cx="8229600" cy="4929411"/>
          </a:xfrm>
        </p:spPr>
        <p:txBody>
          <a:bodyPr/>
          <a:lstStyle/>
          <a:p>
            <a:r>
              <a:rPr lang="en-GB" sz="2400" dirty="0"/>
              <a:t>Given the absence of demonstrable benefit we are unable to recommend the use of HES</a:t>
            </a:r>
          </a:p>
          <a:p>
            <a:r>
              <a:rPr lang="en-GB" sz="2400" dirty="0"/>
              <a:t>Given the absence of demonstrable benefit we are unable to recommend the use of Albumin</a:t>
            </a:r>
          </a:p>
          <a:p>
            <a:r>
              <a:rPr lang="en-GB" sz="2400" dirty="0"/>
              <a:t>Given the absence of demonstrable benefit we are unable to recommend the use of </a:t>
            </a:r>
            <a:r>
              <a:rPr lang="en-GB" sz="2400" dirty="0" err="1"/>
              <a:t>Gelatin</a:t>
            </a:r>
            <a:endParaRPr lang="en-GB" sz="2400" dirty="0"/>
          </a:p>
          <a:p>
            <a:r>
              <a:rPr lang="en-GB" sz="2400" dirty="0"/>
              <a:t>Given the absence of demonstrable benefit we are unable to recommend the use of Saline</a:t>
            </a:r>
          </a:p>
          <a:p>
            <a:r>
              <a:rPr lang="en-GB" sz="2400" dirty="0"/>
              <a:t>Given the absence of demonstrable benefit we are unable to recommend the use of Hartmann’s</a:t>
            </a:r>
          </a:p>
          <a:p>
            <a:pPr lvl="1"/>
            <a:r>
              <a:rPr lang="en-GB" sz="1800" b="1" i="1" dirty="0"/>
              <a:t>Intravenous Fluids in Adult Neurosurgical &amp; Trauma Patients - an update. Monty </a:t>
            </a:r>
            <a:r>
              <a:rPr lang="en-GB" sz="1800" b="1" i="1" dirty="0" err="1"/>
              <a:t>Mythen</a:t>
            </a:r>
            <a:r>
              <a:rPr lang="en-GB" sz="1800" b="1" i="1" dirty="0"/>
              <a:t> NACCSBI CPD Day Sept 2015</a:t>
            </a:r>
          </a:p>
        </p:txBody>
      </p:sp>
    </p:spTree>
    <p:extLst>
      <p:ext uri="{BB962C8B-B14F-4D97-AF65-F5344CB8AC3E}">
        <p14:creationId xmlns:p14="http://schemas.microsoft.com/office/powerpoint/2010/main" val="202408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346050"/>
          </a:xfrm>
        </p:spPr>
        <p:txBody>
          <a:bodyPr/>
          <a:lstStyle/>
          <a:p>
            <a:pPr algn="r"/>
            <a:r>
              <a:rPr lang="en-GB" sz="3200" b="1" dirty="0"/>
              <a:t>TBI + Haemorrhagic Shock</a:t>
            </a:r>
          </a:p>
        </p:txBody>
      </p:sp>
      <p:sp>
        <p:nvSpPr>
          <p:cNvPr id="3" name="Content Placeholder 2"/>
          <p:cNvSpPr>
            <a:spLocks noGrp="1"/>
          </p:cNvSpPr>
          <p:nvPr>
            <p:ph idx="1"/>
          </p:nvPr>
        </p:nvSpPr>
        <p:spPr>
          <a:xfrm>
            <a:off x="179512" y="476672"/>
            <a:ext cx="8229600" cy="5904656"/>
          </a:xfrm>
        </p:spPr>
        <p:txBody>
          <a:bodyPr/>
          <a:lstStyle/>
          <a:p>
            <a:r>
              <a:rPr lang="en-GB" sz="2000" b="1" dirty="0"/>
              <a:t>We recommend that </a:t>
            </a:r>
            <a:r>
              <a:rPr lang="en-GB" sz="2000" b="1" dirty="0">
                <a:solidFill>
                  <a:srgbClr val="FF0000"/>
                </a:solidFill>
              </a:rPr>
              <a:t>a mean arterial pressure ≥80 mmHg </a:t>
            </a:r>
            <a:r>
              <a:rPr lang="en-GB" sz="2000" b="1" dirty="0"/>
              <a:t>be maintained in patients with combined haemorrhagic shock and severe TBI (GCS ≤8) (Grade 1C)</a:t>
            </a:r>
          </a:p>
          <a:p>
            <a:r>
              <a:rPr lang="en-GB" sz="2000" b="1" dirty="0">
                <a:effectLst/>
              </a:rPr>
              <a:t>We recommend that fluid therapy be initiated in the hypotensive bleeding trauma patient. (Grade 1A)</a:t>
            </a:r>
            <a:endParaRPr lang="en-GB" sz="2000" dirty="0">
              <a:effectLst/>
            </a:endParaRPr>
          </a:p>
          <a:p>
            <a:r>
              <a:rPr lang="en-GB" sz="2000" b="1" dirty="0">
                <a:solidFill>
                  <a:srgbClr val="FF0000"/>
                </a:solidFill>
                <a:effectLst/>
              </a:rPr>
              <a:t>We recommend that crystalloids be applied initially to treat the hypotensive bleeding trauma patient. (Grade 1B)</a:t>
            </a:r>
            <a:endParaRPr lang="en-GB" sz="2000" dirty="0">
              <a:solidFill>
                <a:srgbClr val="FF0000"/>
              </a:solidFill>
              <a:effectLst/>
            </a:endParaRPr>
          </a:p>
          <a:p>
            <a:r>
              <a:rPr lang="en-GB" sz="2000" b="1" dirty="0">
                <a:effectLst/>
              </a:rPr>
              <a:t>We recommend that hypotonic solutions, such as Ringer's lactate, be avoided in patients with severe head trauma. (Grade 1C)</a:t>
            </a:r>
            <a:endParaRPr lang="en-GB" sz="2000" dirty="0">
              <a:effectLst/>
            </a:endParaRPr>
          </a:p>
          <a:p>
            <a:r>
              <a:rPr lang="en-GB" sz="2000" dirty="0">
                <a:effectLst/>
              </a:rPr>
              <a:t>If colloids are administered, we recommend use within the prescribed limits for each solution. (Grade 1B)</a:t>
            </a:r>
          </a:p>
          <a:p>
            <a:r>
              <a:rPr lang="en-GB" sz="2000" b="1" dirty="0">
                <a:effectLst/>
              </a:rPr>
              <a:t>We suggest that hypertonic solutions during initial treatment be used, but demonstrate no advantage compared to crystalloids or colloids in blunt trauma and TBI. (Grade 2B)</a:t>
            </a:r>
          </a:p>
          <a:p>
            <a:r>
              <a:rPr lang="en-GB" sz="2000" dirty="0">
                <a:effectLst/>
              </a:rPr>
              <a:t>We suggest the use of hypertonic solutions in hemodynamically unstable patients with penetrating torso trauma. (Grade 2C</a:t>
            </a:r>
            <a:r>
              <a:rPr lang="en-GB" sz="2000" b="1" dirty="0">
                <a:effectLst/>
              </a:rPr>
              <a:t>)</a:t>
            </a:r>
          </a:p>
          <a:p>
            <a:pPr lvl="1"/>
            <a:r>
              <a:rPr lang="en-GB" sz="1600" b="1" i="1" dirty="0">
                <a:effectLst/>
              </a:rPr>
              <a:t>Management of bleeding and coagulopathy following major trauma: an updated European guideline Critical Care 2013, 17:R76</a:t>
            </a:r>
          </a:p>
          <a:p>
            <a:endParaRPr lang="en-GB" b="1" dirty="0"/>
          </a:p>
          <a:p>
            <a:endParaRPr lang="en-GB" dirty="0"/>
          </a:p>
        </p:txBody>
      </p:sp>
    </p:spTree>
    <p:extLst>
      <p:ext uri="{BB962C8B-B14F-4D97-AF65-F5344CB8AC3E}">
        <p14:creationId xmlns:p14="http://schemas.microsoft.com/office/powerpoint/2010/main" val="1310017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pPr algn="r"/>
            <a:r>
              <a:rPr lang="en-GB" sz="3600" dirty="0"/>
              <a:t>HTS Pre-Hospital?</a:t>
            </a:r>
          </a:p>
        </p:txBody>
      </p:sp>
      <p:sp>
        <p:nvSpPr>
          <p:cNvPr id="3" name="Content Placeholder 2"/>
          <p:cNvSpPr>
            <a:spLocks noGrp="1"/>
          </p:cNvSpPr>
          <p:nvPr>
            <p:ph idx="1"/>
          </p:nvPr>
        </p:nvSpPr>
        <p:spPr>
          <a:xfrm>
            <a:off x="323528" y="1124744"/>
            <a:ext cx="8229600" cy="4525963"/>
          </a:xfrm>
        </p:spPr>
        <p:txBody>
          <a:bodyPr/>
          <a:lstStyle/>
          <a:p>
            <a:r>
              <a:rPr lang="en-GB" sz="2400" dirty="0"/>
              <a:t>Double-blind, RCT n= 229 hypotensive comatose TBI.</a:t>
            </a:r>
          </a:p>
          <a:p>
            <a:r>
              <a:rPr lang="en-GB" sz="2400" dirty="0"/>
              <a:t>rapid intravenous infusion of either 250 mL of 7.5% saline (n=114) or 250 mL of Ringer’s lactate solution (n=115; controls) in addition to conventional intravenous fluid and resuscitation protocols administered by paramedics</a:t>
            </a:r>
          </a:p>
          <a:p>
            <a:r>
              <a:rPr lang="en-GB" sz="2400" dirty="0"/>
              <a:t>almost identical neurological function 6 months after injury as patients who received conventional fluid</a:t>
            </a:r>
          </a:p>
          <a:p>
            <a:pPr lvl="1"/>
            <a:r>
              <a:rPr lang="en-GB" sz="2000" dirty="0"/>
              <a:t>Cooper et al. Prehospital Hypertonic Saline Resuscitation of Patients With Hypotension and Severe Traumatic Brain Injury </a:t>
            </a:r>
            <a:r>
              <a:rPr lang="en-GB" sz="1400" dirty="0"/>
              <a:t>JAMA. 2004;291(11):1350-1357</a:t>
            </a:r>
          </a:p>
          <a:p>
            <a:pPr lvl="1"/>
            <a:endParaRPr lang="en-GB" sz="1400" dirty="0"/>
          </a:p>
        </p:txBody>
      </p:sp>
    </p:spTree>
    <p:extLst>
      <p:ext uri="{BB962C8B-B14F-4D97-AF65-F5344CB8AC3E}">
        <p14:creationId xmlns:p14="http://schemas.microsoft.com/office/powerpoint/2010/main" val="2469863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490066"/>
          </a:xfrm>
        </p:spPr>
        <p:txBody>
          <a:bodyPr/>
          <a:lstStyle/>
          <a:p>
            <a:pPr algn="l"/>
            <a:r>
              <a:rPr lang="en-GB" sz="2400" b="1" dirty="0"/>
              <a:t>						      Tranexamic Acid</a:t>
            </a:r>
            <a:br>
              <a:rPr lang="en-GB" sz="2400" b="1" dirty="0"/>
            </a:br>
            <a:r>
              <a:rPr lang="en-GB" sz="2400" b="1" dirty="0"/>
              <a:t>“</a:t>
            </a:r>
            <a:r>
              <a:rPr lang="en-GB" sz="2400" i="1" dirty="0"/>
              <a:t>Not new or sexy – you can buy it </a:t>
            </a:r>
            <a:r>
              <a:rPr lang="en-GB" sz="2400" i="1" dirty="0" err="1"/>
              <a:t>otc</a:t>
            </a:r>
            <a:r>
              <a:rPr lang="en-GB" sz="2400" i="1" dirty="0"/>
              <a:t> in Japan for </a:t>
            </a:r>
            <a:r>
              <a:rPr lang="en-GB" sz="2400" i="1" dirty="0" err="1"/>
              <a:t>menorrhagia”</a:t>
            </a:r>
            <a:r>
              <a:rPr lang="en-GB" sz="1400" i="1" dirty="0" err="1"/>
              <a:t>KB</a:t>
            </a:r>
            <a:endParaRPr lang="en-GB" sz="2400" i="1" dirty="0"/>
          </a:p>
        </p:txBody>
      </p:sp>
      <p:sp>
        <p:nvSpPr>
          <p:cNvPr id="3" name="Content Placeholder 2"/>
          <p:cNvSpPr>
            <a:spLocks noGrp="1"/>
          </p:cNvSpPr>
          <p:nvPr>
            <p:ph idx="1"/>
          </p:nvPr>
        </p:nvSpPr>
        <p:spPr>
          <a:xfrm>
            <a:off x="179512" y="764704"/>
            <a:ext cx="8229600" cy="5976664"/>
          </a:xfrm>
        </p:spPr>
        <p:txBody>
          <a:bodyPr/>
          <a:lstStyle/>
          <a:p>
            <a:pPr marL="0" indent="0" algn="ctr">
              <a:buNone/>
            </a:pPr>
            <a:r>
              <a:rPr lang="en-GB" sz="2800" dirty="0"/>
              <a:t>“TXA Deniers Handbook”</a:t>
            </a:r>
          </a:p>
          <a:p>
            <a:pPr marL="0" indent="0">
              <a:buNone/>
            </a:pPr>
            <a:r>
              <a:rPr lang="en-GB" sz="2000" b="1" dirty="0">
                <a:solidFill>
                  <a:srgbClr val="FF0000"/>
                </a:solidFill>
              </a:rPr>
              <a:t>Why would you not want to give a drug which has been proven to save lives, is cheap, easy to administer with a moderately benign side effect profile?</a:t>
            </a:r>
          </a:p>
          <a:p>
            <a:r>
              <a:rPr lang="en-GB" sz="1800" b="1" i="1" dirty="0"/>
              <a:t>CRASH-2 Study of Tranexamic Acid to Treat Bleeding in Trauma Patients: A Controversy </a:t>
            </a:r>
            <a:r>
              <a:rPr lang="en-GB" sz="1800" b="1" i="1" dirty="0" err="1"/>
              <a:t>Fueled</a:t>
            </a:r>
            <a:r>
              <a:rPr lang="en-GB" sz="1800" b="1" i="1" dirty="0"/>
              <a:t> by Science and Social Media</a:t>
            </a:r>
            <a:r>
              <a:rPr lang="en-GB" sz="1600" dirty="0"/>
              <a:t>. S </a:t>
            </a:r>
            <a:r>
              <a:rPr lang="en-GB" sz="1600" dirty="0" err="1"/>
              <a:t>Binz</a:t>
            </a:r>
            <a:r>
              <a:rPr lang="en-GB" sz="1600" dirty="0"/>
              <a:t> </a:t>
            </a:r>
            <a:r>
              <a:rPr lang="en-GB" sz="1600" dirty="0" err="1"/>
              <a:t>rt</a:t>
            </a:r>
            <a:r>
              <a:rPr lang="en-GB" sz="1600" dirty="0"/>
              <a:t> al. Journal of Blood Transfusion Volume 2015, Article ID 874920,</a:t>
            </a:r>
            <a:endParaRPr lang="en-GB" sz="2000" dirty="0"/>
          </a:p>
          <a:p>
            <a:pPr lvl="1"/>
            <a:r>
              <a:rPr lang="en-GB" sz="2000" dirty="0"/>
              <a:t>Trauma surgeon, </a:t>
            </a:r>
            <a:r>
              <a:rPr lang="en-GB" sz="2000" dirty="0" err="1"/>
              <a:t>Dr.Schreiber</a:t>
            </a:r>
            <a:r>
              <a:rPr lang="en-GB" sz="2000" dirty="0"/>
              <a:t>, who warned against the </a:t>
            </a:r>
            <a:r>
              <a:rPr lang="en-GB" sz="2000" dirty="0">
                <a:solidFill>
                  <a:srgbClr val="FF0000"/>
                </a:solidFill>
              </a:rPr>
              <a:t>ubiquitous and indiscriminate use of </a:t>
            </a:r>
            <a:r>
              <a:rPr lang="en-GB" sz="2000" dirty="0" err="1">
                <a:solidFill>
                  <a:srgbClr val="FF0000"/>
                </a:solidFill>
              </a:rPr>
              <a:t>hemostatic</a:t>
            </a:r>
            <a:r>
              <a:rPr lang="en-GB" sz="2000" dirty="0">
                <a:solidFill>
                  <a:srgbClr val="FF0000"/>
                </a:solidFill>
              </a:rPr>
              <a:t> adjuncts such as factor </a:t>
            </a:r>
            <a:r>
              <a:rPr lang="en-GB" sz="2000" dirty="0" err="1">
                <a:solidFill>
                  <a:srgbClr val="FF0000"/>
                </a:solidFill>
              </a:rPr>
              <a:t>VIIa</a:t>
            </a:r>
            <a:r>
              <a:rPr lang="en-GB" sz="2000" dirty="0">
                <a:solidFill>
                  <a:srgbClr val="FF0000"/>
                </a:solidFill>
              </a:rPr>
              <a:t>, prothrombin complex concentrate, and TXA for trauma resuscitation</a:t>
            </a:r>
          </a:p>
          <a:p>
            <a:r>
              <a:rPr lang="en-GB" sz="1800" b="1" i="1" dirty="0"/>
              <a:t>Do all trauma patients benefit from tranexamic acid?</a:t>
            </a:r>
            <a:r>
              <a:rPr lang="en-GB" sz="1800" i="1" dirty="0"/>
              <a:t> </a:t>
            </a:r>
            <a:r>
              <a:rPr lang="en-GB" sz="1600" i="1" dirty="0"/>
              <a:t>E.J Valle et al.  Journal of Trauma and Acute Care Surgery Issue: Volume 76(6), June 2014, p 1373–1378</a:t>
            </a:r>
          </a:p>
          <a:p>
            <a:pPr lvl="1"/>
            <a:r>
              <a:rPr lang="en-GB" sz="2000" i="1" dirty="0"/>
              <a:t>retrospective, observational, single-</a:t>
            </a:r>
            <a:r>
              <a:rPr lang="en-GB" sz="2000" i="1" dirty="0" err="1"/>
              <a:t>center</a:t>
            </a:r>
            <a:r>
              <a:rPr lang="en-GB" sz="2000" i="1" dirty="0"/>
              <a:t> study,</a:t>
            </a:r>
          </a:p>
          <a:p>
            <a:pPr lvl="1"/>
            <a:r>
              <a:rPr lang="en-GB" sz="2000" i="1" dirty="0"/>
              <a:t>The subset who </a:t>
            </a:r>
            <a:r>
              <a:rPr lang="en-GB" sz="2000" i="1" dirty="0">
                <a:solidFill>
                  <a:srgbClr val="FF0000"/>
                </a:solidFill>
              </a:rPr>
              <a:t>received TXA in 0 minute to 70 minutes also had 74% who required OR (in a median [IQR] of 19 [22] minutes), and 96% also received a transfusion (in a median [IQR] of 3 [7] minutes). The fact is that, in our hands, most of the time, TXA was administered in the OR after the patient had already received a transfusion.</a:t>
            </a:r>
          </a:p>
        </p:txBody>
      </p:sp>
    </p:spTree>
    <p:extLst>
      <p:ext uri="{BB962C8B-B14F-4D97-AF65-F5344CB8AC3E}">
        <p14:creationId xmlns:p14="http://schemas.microsoft.com/office/powerpoint/2010/main" val="4057729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568952" cy="432048"/>
          </a:xfrm>
        </p:spPr>
        <p:txBody>
          <a:bodyPr/>
          <a:lstStyle/>
          <a:p>
            <a:pPr algn="r"/>
            <a:r>
              <a:rPr lang="en-GB" sz="2800" b="1" dirty="0"/>
              <a:t>Tranexamic Acid </a:t>
            </a:r>
            <a:br>
              <a:rPr lang="en-GB" sz="2800" b="1" dirty="0"/>
            </a:br>
            <a:r>
              <a:rPr lang="en-GB" sz="2800" b="1" dirty="0"/>
              <a:t> </a:t>
            </a:r>
          </a:p>
        </p:txBody>
      </p:sp>
      <p:sp>
        <p:nvSpPr>
          <p:cNvPr id="3" name="Content Placeholder 2"/>
          <p:cNvSpPr>
            <a:spLocks noGrp="1"/>
          </p:cNvSpPr>
          <p:nvPr>
            <p:ph idx="1"/>
          </p:nvPr>
        </p:nvSpPr>
        <p:spPr>
          <a:xfrm>
            <a:off x="179512" y="1196752"/>
            <a:ext cx="8229600" cy="5256584"/>
          </a:xfrm>
        </p:spPr>
        <p:txBody>
          <a:bodyPr/>
          <a:lstStyle/>
          <a:p>
            <a:r>
              <a:rPr lang="en-GB" sz="2800" dirty="0"/>
              <a:t>CRASH-3 TXA for Significant TBI recruiting</a:t>
            </a:r>
          </a:p>
          <a:p>
            <a:r>
              <a:rPr lang="en-GB" sz="2800" dirty="0"/>
              <a:t>CRASH-2 subgroup reduced haemorrhage growth , fewer ischaemic lesions on 2</a:t>
            </a:r>
            <a:r>
              <a:rPr lang="en-GB" sz="2800" baseline="30000" dirty="0"/>
              <a:t>nd</a:t>
            </a:r>
            <a:r>
              <a:rPr lang="en-GB" sz="2800" dirty="0"/>
              <a:t> CT in pre randomisation CT + lower all-cause mortality</a:t>
            </a:r>
          </a:p>
          <a:p>
            <a:r>
              <a:rPr lang="en-GB" sz="2800" dirty="0"/>
              <a:t>Reduction in haemorrhage growth + mortality in isolated TBI </a:t>
            </a:r>
            <a:r>
              <a:rPr lang="en-GB" sz="1800" dirty="0" err="1"/>
              <a:t>Yutthakasemsunt</a:t>
            </a:r>
            <a:r>
              <a:rPr lang="en-GB" sz="1800" dirty="0"/>
              <a:t> et </a:t>
            </a:r>
            <a:r>
              <a:rPr lang="en-GB" sz="1800" dirty="0" err="1"/>
              <a:t>alTranexamic</a:t>
            </a:r>
            <a:r>
              <a:rPr lang="en-GB" sz="1800" dirty="0"/>
              <a:t> Acid for preventing progressive intracranial </a:t>
            </a:r>
            <a:r>
              <a:rPr lang="en-GB" sz="1800" dirty="0" err="1"/>
              <a:t>hemorrage</a:t>
            </a:r>
            <a:r>
              <a:rPr lang="en-GB" sz="1800" dirty="0"/>
              <a:t> in adults with traumatic brain injury; a preliminary report presented at the National </a:t>
            </a:r>
            <a:r>
              <a:rPr lang="en-GB" sz="1800" dirty="0" err="1"/>
              <a:t>Neurotrauma</a:t>
            </a:r>
            <a:r>
              <a:rPr lang="en-GB" sz="1800" dirty="0"/>
              <a:t> Symposium.  . 2010. Available from </a:t>
            </a:r>
            <a:r>
              <a:rPr lang="en-GB" sz="1800" dirty="0">
                <a:hlinkClick r:id="rId2"/>
              </a:rPr>
              <a:t>http://www.neurotrauma.org/2010/abstracts.htm</a:t>
            </a:r>
            <a:r>
              <a:rPr lang="en-GB" sz="1800" dirty="0"/>
              <a:t>.</a:t>
            </a:r>
          </a:p>
          <a:p>
            <a:r>
              <a:rPr lang="en-GB" sz="2800" dirty="0"/>
              <a:t>Give it to Kids too!</a:t>
            </a:r>
            <a:r>
              <a:rPr lang="en-GB" sz="1800" dirty="0"/>
              <a:t> Major trauma and the use of TXA in children http://www.rcpch.ac.uk/system/files/protected/page/121112_TXA%20evidence%20statement_final%20v2.pdf</a:t>
            </a:r>
          </a:p>
        </p:txBody>
      </p:sp>
    </p:spTree>
    <p:extLst>
      <p:ext uri="{BB962C8B-B14F-4D97-AF65-F5344CB8AC3E}">
        <p14:creationId xmlns:p14="http://schemas.microsoft.com/office/powerpoint/2010/main" val="1324292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lstStyle/>
          <a:p>
            <a:pPr algn="r"/>
            <a:r>
              <a:rPr lang="en-GB" sz="3200" b="1" dirty="0"/>
              <a:t>What About Cooling Them?</a:t>
            </a:r>
          </a:p>
        </p:txBody>
      </p:sp>
      <p:sp>
        <p:nvSpPr>
          <p:cNvPr id="3" name="Content Placeholder 2"/>
          <p:cNvSpPr>
            <a:spLocks noGrp="1"/>
          </p:cNvSpPr>
          <p:nvPr>
            <p:ph idx="1"/>
          </p:nvPr>
        </p:nvSpPr>
        <p:spPr>
          <a:xfrm>
            <a:off x="457200" y="980728"/>
            <a:ext cx="8229600" cy="5145435"/>
          </a:xfrm>
        </p:spPr>
        <p:txBody>
          <a:bodyPr/>
          <a:lstStyle/>
          <a:p>
            <a:r>
              <a:rPr lang="en-GB" sz="2400" dirty="0"/>
              <a:t>In patients with an intracranial pressure of more than 20 mm Hg after traumatic brain injury, therapeutic hypothermia plus standard care to reduce intracranial pressure did not result in outcomes better than those with standard care alone  </a:t>
            </a:r>
            <a:r>
              <a:rPr lang="en-GB" sz="2000" dirty="0"/>
              <a:t>(</a:t>
            </a:r>
            <a:r>
              <a:rPr lang="en-GB" sz="2000" dirty="0" err="1"/>
              <a:t>Eurotherm</a:t>
            </a:r>
            <a:r>
              <a:rPr lang="en-GB" sz="2000" dirty="0"/>
              <a:t>) </a:t>
            </a:r>
            <a:r>
              <a:rPr lang="en-GB" sz="1800" dirty="0"/>
              <a:t>Hypothermia for Intracranial Hypertension after Traumatic Brain Injury Andrews PJD, Sinclair HL, Rodriguez A, et al. N </a:t>
            </a:r>
            <a:r>
              <a:rPr lang="en-GB" sz="1800" dirty="0" err="1"/>
              <a:t>Engl</a:t>
            </a:r>
            <a:r>
              <a:rPr lang="en-GB" sz="1800" dirty="0"/>
              <a:t> J Med. DOI: 10.1056/NEJMoa150758</a:t>
            </a:r>
            <a:endParaRPr lang="en-GB" sz="2400" dirty="0"/>
          </a:p>
          <a:p>
            <a:endParaRPr lang="en-GB" sz="2400" b="1" i="1" dirty="0"/>
          </a:p>
          <a:p>
            <a:r>
              <a:rPr lang="en-GB" sz="2400" dirty="0"/>
              <a:t>Oh and btw maybe not so useful for OOHCA either </a:t>
            </a:r>
            <a:r>
              <a:rPr lang="en-GB" sz="1800" dirty="0"/>
              <a:t>Nielsen N, </a:t>
            </a:r>
            <a:r>
              <a:rPr lang="en-GB" sz="1800" dirty="0" err="1"/>
              <a:t>Wetterslev</a:t>
            </a:r>
            <a:r>
              <a:rPr lang="en-GB" sz="1800" dirty="0"/>
              <a:t> J, </a:t>
            </a:r>
            <a:r>
              <a:rPr lang="en-GB" sz="1800" dirty="0" err="1"/>
              <a:t>Cronberg</a:t>
            </a:r>
            <a:r>
              <a:rPr lang="en-GB" sz="1800" dirty="0"/>
              <a:t> T, et al. Targeted temperature management at 33°C versus 36°C after cardiac arrest. N </a:t>
            </a:r>
            <a:r>
              <a:rPr lang="en-GB" sz="1800" dirty="0" err="1"/>
              <a:t>Engl</a:t>
            </a:r>
            <a:r>
              <a:rPr lang="en-GB" sz="1800" dirty="0"/>
              <a:t> J Med 2013;369:2197-2206</a:t>
            </a:r>
          </a:p>
        </p:txBody>
      </p:sp>
    </p:spTree>
    <p:extLst>
      <p:ext uri="{BB962C8B-B14F-4D97-AF65-F5344CB8AC3E}">
        <p14:creationId xmlns:p14="http://schemas.microsoft.com/office/powerpoint/2010/main" val="17786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lstStyle/>
          <a:p>
            <a:pPr algn="r"/>
            <a:r>
              <a:rPr lang="en-GB" sz="2800" b="1" dirty="0"/>
              <a:t>Summary</a:t>
            </a:r>
          </a:p>
        </p:txBody>
      </p:sp>
      <p:sp>
        <p:nvSpPr>
          <p:cNvPr id="3" name="Content Placeholder 2"/>
          <p:cNvSpPr>
            <a:spLocks noGrp="1"/>
          </p:cNvSpPr>
          <p:nvPr>
            <p:ph idx="1"/>
          </p:nvPr>
        </p:nvSpPr>
        <p:spPr>
          <a:xfrm>
            <a:off x="107504" y="692696"/>
            <a:ext cx="8568952" cy="5544616"/>
          </a:xfrm>
        </p:spPr>
        <p:txBody>
          <a:bodyPr/>
          <a:lstStyle/>
          <a:p>
            <a:r>
              <a:rPr lang="en-GB" sz="2400" dirty="0"/>
              <a:t>Oxygenate them (but not too much for too long! </a:t>
            </a:r>
            <a:r>
              <a:rPr lang="en-GB" sz="1800" dirty="0" err="1"/>
              <a:t>Quintard</a:t>
            </a:r>
            <a:r>
              <a:rPr lang="en-GB" sz="1800" dirty="0"/>
              <a:t> et al. </a:t>
            </a:r>
            <a:r>
              <a:rPr lang="en-GB" sz="1800" dirty="0" err="1"/>
              <a:t>Normobaric</a:t>
            </a:r>
            <a:r>
              <a:rPr lang="en-GB" sz="1800" dirty="0"/>
              <a:t> </a:t>
            </a:r>
            <a:r>
              <a:rPr lang="en-GB" sz="1800" dirty="0" err="1"/>
              <a:t>Hyperoxia</a:t>
            </a:r>
            <a:r>
              <a:rPr lang="en-GB" sz="1800" dirty="0"/>
              <a:t> is Associated with Increased Cerebral Excitotoxicity After Severe Traumatic Brain Injury. </a:t>
            </a:r>
            <a:r>
              <a:rPr lang="en-GB" sz="1800" dirty="0" err="1"/>
              <a:t>Neurocrit</a:t>
            </a:r>
            <a:r>
              <a:rPr lang="en-GB" sz="1800" dirty="0"/>
              <a:t> Care (2015) 22:243–250)</a:t>
            </a:r>
          </a:p>
          <a:p>
            <a:r>
              <a:rPr lang="en-GB" sz="2400" dirty="0"/>
              <a:t>Ketamine is in favour (almost) bolus decreases ICP when sedated/ventilated + CVS stability for extrication or pre hospital RSI </a:t>
            </a:r>
          </a:p>
          <a:p>
            <a:r>
              <a:rPr lang="en-GB" sz="2400" dirty="0"/>
              <a:t>Almost any fluid is ok. Prehospital = colloid/ saline/HTS In hospital give blood + product. </a:t>
            </a:r>
          </a:p>
          <a:p>
            <a:r>
              <a:rPr lang="en-GB" sz="2400" dirty="0"/>
              <a:t>TXA = yes A MASSIVE amount of evidence for benefit – use as directed</a:t>
            </a:r>
          </a:p>
          <a:p>
            <a:r>
              <a:rPr lang="en-GB" sz="2400" dirty="0"/>
              <a:t>Collars are losing favour. Tape and blocks in pre hospital setting with soft collars if necessary. “it's impossible to immobilize the C-spine without immobilizing the entire patient” </a:t>
            </a:r>
            <a:r>
              <a:rPr lang="en-GB" sz="1800" dirty="0"/>
              <a:t>Perry SD et al Spine.1999;24(17):1839–1844</a:t>
            </a:r>
          </a:p>
          <a:p>
            <a:r>
              <a:rPr lang="en-GB" sz="1800" b="1" dirty="0">
                <a:solidFill>
                  <a:srgbClr val="FF0000"/>
                </a:solidFill>
              </a:rPr>
              <a:t>(Excellent summary of spinal immobilisation: Bledsoe. Why EMS Should Limit the Use of Rigid Cervical Collars. JEMS Jan 2015)</a:t>
            </a:r>
          </a:p>
        </p:txBody>
      </p:sp>
    </p:spTree>
    <p:extLst>
      <p:ext uri="{BB962C8B-B14F-4D97-AF65-F5344CB8AC3E}">
        <p14:creationId xmlns:p14="http://schemas.microsoft.com/office/powerpoint/2010/main" val="2073356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216024"/>
          </a:xfrm>
        </p:spPr>
        <p:txBody>
          <a:bodyPr/>
          <a:lstStyle/>
          <a:p>
            <a:pPr algn="r"/>
            <a:r>
              <a:rPr lang="en-GB" sz="3200" b="1" dirty="0"/>
              <a:t>Other Thoughts..</a:t>
            </a:r>
          </a:p>
        </p:txBody>
      </p:sp>
      <p:sp>
        <p:nvSpPr>
          <p:cNvPr id="3" name="Content Placeholder 2"/>
          <p:cNvSpPr>
            <a:spLocks noGrp="1"/>
          </p:cNvSpPr>
          <p:nvPr>
            <p:ph idx="1"/>
          </p:nvPr>
        </p:nvSpPr>
        <p:spPr>
          <a:xfrm>
            <a:off x="107504" y="764704"/>
            <a:ext cx="8229600" cy="5361459"/>
          </a:xfrm>
        </p:spPr>
        <p:txBody>
          <a:bodyPr/>
          <a:lstStyle/>
          <a:p>
            <a:r>
              <a:rPr lang="en-GB" sz="2800" dirty="0"/>
              <a:t>Avoid vasopressors in prehospital setting if possible</a:t>
            </a:r>
          </a:p>
          <a:p>
            <a:pPr lvl="1"/>
            <a:r>
              <a:rPr lang="en-GB" sz="2400" dirty="0"/>
              <a:t>Per </a:t>
            </a:r>
            <a:r>
              <a:rPr lang="en-GB" sz="2400" dirty="0" err="1"/>
              <a:t>Bredmose</a:t>
            </a:r>
            <a:r>
              <a:rPr lang="en-GB" sz="2400" dirty="0"/>
              <a:t> “preserve CPP w old fashioned hydrostatic thinking.”</a:t>
            </a:r>
          </a:p>
          <a:p>
            <a:pPr lvl="1"/>
            <a:r>
              <a:rPr lang="en-GB" sz="2400" dirty="0"/>
              <a:t>MJ </a:t>
            </a:r>
            <a:r>
              <a:rPr lang="en-GB" sz="2400" dirty="0" err="1"/>
              <a:t>Slabbert</a:t>
            </a:r>
            <a:r>
              <a:rPr lang="en-GB" sz="2400" dirty="0"/>
              <a:t> “I am not keen on </a:t>
            </a:r>
            <a:r>
              <a:rPr lang="en-GB" sz="2400" dirty="0" err="1"/>
              <a:t>pressors</a:t>
            </a:r>
            <a:r>
              <a:rPr lang="en-GB" sz="2400" dirty="0"/>
              <a:t> in trauma. The issue is not vasodilation, it's hypovolaemia and to squeeze an empty bucket gets you no where. I'd much rather use hypertonic saline as a volume bolus than start </a:t>
            </a:r>
            <a:r>
              <a:rPr lang="en-GB" sz="2400" dirty="0" err="1"/>
              <a:t>pressors</a:t>
            </a:r>
            <a:r>
              <a:rPr lang="en-GB" sz="2400" dirty="0"/>
              <a:t> on a trauma patient”</a:t>
            </a:r>
          </a:p>
          <a:p>
            <a:pPr lvl="1"/>
            <a:r>
              <a:rPr lang="en-GB" sz="2400" dirty="0"/>
              <a:t>Arterial lines prehospital – yes if you can get a quick femoral one in and have a prefilled set. Don’t waste time rummaging. Per </a:t>
            </a:r>
            <a:r>
              <a:rPr lang="en-GB" sz="2400" dirty="0" err="1"/>
              <a:t>Bredmose</a:t>
            </a:r>
            <a:r>
              <a:rPr lang="en-GB" sz="2400" dirty="0"/>
              <a:t> + MJ </a:t>
            </a:r>
            <a:r>
              <a:rPr lang="en-GB" sz="2400" dirty="0" err="1"/>
              <a:t>Slabbert</a:t>
            </a:r>
            <a:endParaRPr lang="en-GB" sz="2400" dirty="0"/>
          </a:p>
          <a:p>
            <a:pPr lvl="1"/>
            <a:endParaRPr lang="en-GB" sz="2400" dirty="0"/>
          </a:p>
          <a:p>
            <a:pPr lvl="1"/>
            <a:endParaRPr lang="en-GB" sz="2400" dirty="0"/>
          </a:p>
        </p:txBody>
      </p:sp>
    </p:spTree>
    <p:extLst>
      <p:ext uri="{BB962C8B-B14F-4D97-AF65-F5344CB8AC3E}">
        <p14:creationId xmlns:p14="http://schemas.microsoft.com/office/powerpoint/2010/main" val="423330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683492"/>
            <a:ext cx="4443108" cy="533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20072" y="2610536"/>
            <a:ext cx="3240360" cy="923330"/>
          </a:xfrm>
          <a:prstGeom prst="rect">
            <a:avLst/>
          </a:prstGeom>
          <a:noFill/>
        </p:spPr>
        <p:txBody>
          <a:bodyPr wrap="square" rtlCol="0">
            <a:spAutoFit/>
          </a:bodyPr>
          <a:lstStyle/>
          <a:p>
            <a:r>
              <a:rPr lang="en-GB" dirty="0"/>
              <a:t>Prof Simon </a:t>
            </a:r>
            <a:r>
              <a:rPr lang="en-GB" dirty="0" err="1"/>
              <a:t>Finfer</a:t>
            </a:r>
            <a:r>
              <a:rPr lang="en-GB" dirty="0"/>
              <a:t> </a:t>
            </a:r>
            <a:r>
              <a:rPr lang="en-GB" sz="1600" dirty="0"/>
              <a:t>MBBS FRCP FRCA FCICM MD  </a:t>
            </a:r>
            <a:r>
              <a:rPr lang="en-GB" dirty="0"/>
              <a:t>@</a:t>
            </a:r>
            <a:r>
              <a:rPr lang="en-GB" dirty="0" err="1"/>
              <a:t>icuresearch</a:t>
            </a:r>
            <a:endParaRPr lang="en-GB" dirty="0"/>
          </a:p>
        </p:txBody>
      </p:sp>
    </p:spTree>
    <p:extLst>
      <p:ext uri="{BB962C8B-B14F-4D97-AF65-F5344CB8AC3E}">
        <p14:creationId xmlns:p14="http://schemas.microsoft.com/office/powerpoint/2010/main" val="2345376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229600" cy="4525963"/>
          </a:xfrm>
        </p:spPr>
        <p:txBody>
          <a:bodyPr/>
          <a:lstStyle/>
          <a:p>
            <a:pPr lvl="1"/>
            <a:endParaRPr lang="en-GB" dirty="0"/>
          </a:p>
          <a:p>
            <a:pPr lvl="1"/>
            <a:endParaRPr lang="en-GB" dirty="0"/>
          </a:p>
          <a:p>
            <a:pPr lvl="1"/>
            <a:endParaRPr lang="en-GB" dirty="0"/>
          </a:p>
          <a:p>
            <a:pPr marL="457200" lvl="1" indent="0" algn="ctr">
              <a:buNone/>
            </a:pPr>
            <a:r>
              <a:rPr lang="en-GB" dirty="0"/>
              <a:t>Stop here Stanley - they’ve probably had enough by now.	</a:t>
            </a:r>
          </a:p>
        </p:txBody>
      </p:sp>
    </p:spTree>
    <p:extLst>
      <p:ext uri="{BB962C8B-B14F-4D97-AF65-F5344CB8AC3E}">
        <p14:creationId xmlns:p14="http://schemas.microsoft.com/office/powerpoint/2010/main" val="3741204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pPr algn="r"/>
            <a:r>
              <a:rPr lang="en-GB" sz="3200" b="1" dirty="0"/>
              <a:t>Essential Reading </a:t>
            </a:r>
          </a:p>
        </p:txBody>
      </p:sp>
      <p:sp>
        <p:nvSpPr>
          <p:cNvPr id="3" name="Content Placeholder 2"/>
          <p:cNvSpPr>
            <a:spLocks noGrp="1"/>
          </p:cNvSpPr>
          <p:nvPr>
            <p:ph idx="1"/>
          </p:nvPr>
        </p:nvSpPr>
        <p:spPr>
          <a:xfrm>
            <a:off x="457200" y="908720"/>
            <a:ext cx="8229600" cy="5217443"/>
          </a:xfrm>
        </p:spPr>
        <p:txBody>
          <a:bodyPr/>
          <a:lstStyle/>
          <a:p>
            <a:r>
              <a:rPr lang="en-GB" sz="2000" dirty="0"/>
              <a:t>R.J. Moy, S. Le </a:t>
            </a:r>
            <a:r>
              <a:rPr lang="en-GB" sz="2000" dirty="0" err="1"/>
              <a:t>Clerc</a:t>
            </a:r>
            <a:r>
              <a:rPr lang="en-GB" sz="2000" b="1" dirty="0"/>
              <a:t>. Ketamine in prehospital analgesia and anaesthesia.</a:t>
            </a:r>
            <a:r>
              <a:rPr lang="en-GB" sz="2000" dirty="0"/>
              <a:t> Trends in Anaesthesia and Critical Care 1 (2011) 243-245</a:t>
            </a:r>
          </a:p>
          <a:p>
            <a:r>
              <a:rPr lang="en-GB" sz="2000" dirty="0"/>
              <a:t>T. </a:t>
            </a:r>
            <a:r>
              <a:rPr lang="en-GB" sz="2000" dirty="0" err="1"/>
              <a:t>Sundstrøm</a:t>
            </a:r>
            <a:r>
              <a:rPr lang="en-GB" sz="2000" dirty="0"/>
              <a:t> et al</a:t>
            </a:r>
            <a:r>
              <a:rPr lang="en-GB" sz="2000" b="1" dirty="0"/>
              <a:t>. Prehospital Use of Cervical Collars in Trauma Patients: A Critical Review</a:t>
            </a:r>
            <a:r>
              <a:rPr lang="en-GB" sz="2000" dirty="0"/>
              <a:t>. Journal of </a:t>
            </a:r>
            <a:r>
              <a:rPr lang="en-GB" sz="2000" dirty="0" err="1"/>
              <a:t>Neurotrauma</a:t>
            </a:r>
            <a:r>
              <a:rPr lang="en-GB" sz="2000" dirty="0"/>
              <a:t> 31:531–540 (March 15, 2014)</a:t>
            </a:r>
          </a:p>
          <a:p>
            <a:r>
              <a:rPr lang="en-GB" sz="2000" dirty="0"/>
              <a:t>M. Wiles. Spinal Cord Injury NACCSGBI Study Day 2015. </a:t>
            </a:r>
            <a:r>
              <a:rPr lang="en-GB" sz="2000" dirty="0">
                <a:hlinkClick r:id="rId2"/>
              </a:rPr>
              <a:t>https://sthjournalclub.files.wordpress.com/2015/05/sci-update-nasgbi-2015.pdf</a:t>
            </a:r>
            <a:endParaRPr lang="en-GB" sz="2000" dirty="0"/>
          </a:p>
          <a:p>
            <a:r>
              <a:rPr lang="en-GB" sz="2000" dirty="0"/>
              <a:t>Management of bleeding and coagulopathy following major trauma: an updated European guideline. Critical Care 2013, 17:R76 </a:t>
            </a:r>
            <a:r>
              <a:rPr lang="en-GB" sz="2000" dirty="0">
                <a:hlinkClick r:id="rId3"/>
              </a:rPr>
              <a:t>http://www.ccforum.com/content/17/2/R76#B18</a:t>
            </a:r>
            <a:endParaRPr lang="en-GB" sz="2000" dirty="0"/>
          </a:p>
          <a:p>
            <a:r>
              <a:rPr lang="en-GB" sz="2000" dirty="0"/>
              <a:t>http://stemlynsblog.org/tranexamic-acid-for-everyone-st-emlyns/</a:t>
            </a:r>
          </a:p>
          <a:p>
            <a:r>
              <a:rPr lang="en-GB" sz="2400" dirty="0"/>
              <a:t>http://intensivecarenetwork.com/karim-brohi-on-tranexamic-acid-in-trauma/</a:t>
            </a:r>
          </a:p>
        </p:txBody>
      </p:sp>
    </p:spTree>
    <p:extLst>
      <p:ext uri="{BB962C8B-B14F-4D97-AF65-F5344CB8AC3E}">
        <p14:creationId xmlns:p14="http://schemas.microsoft.com/office/powerpoint/2010/main" val="948750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2348880"/>
            <a:ext cx="257458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00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634082"/>
          </a:xfrm>
        </p:spPr>
        <p:txBody>
          <a:bodyPr/>
          <a:lstStyle/>
          <a:p>
            <a:pPr algn="r"/>
            <a:r>
              <a:rPr lang="en-GB" sz="3200" b="1" dirty="0"/>
              <a:t>International Contributors</a:t>
            </a:r>
          </a:p>
        </p:txBody>
      </p:sp>
      <p:sp>
        <p:nvSpPr>
          <p:cNvPr id="3" name="Content Placeholder 2"/>
          <p:cNvSpPr>
            <a:spLocks noGrp="1"/>
          </p:cNvSpPr>
          <p:nvPr>
            <p:ph idx="1"/>
          </p:nvPr>
        </p:nvSpPr>
        <p:spPr>
          <a:xfrm>
            <a:off x="38994" y="476672"/>
            <a:ext cx="8709470" cy="6381328"/>
          </a:xfrm>
        </p:spPr>
        <p:txBody>
          <a:bodyPr/>
          <a:lstStyle/>
          <a:p>
            <a:r>
              <a:rPr lang="en-GB" sz="2000" b="1" i="1" dirty="0">
                <a:solidFill>
                  <a:srgbClr val="FF0000"/>
                </a:solidFill>
              </a:rPr>
              <a:t>All recruited from Twitter</a:t>
            </a:r>
          </a:p>
          <a:p>
            <a:pPr lvl="1"/>
            <a:r>
              <a:rPr lang="en-GB" sz="2400" dirty="0"/>
              <a:t>Per P </a:t>
            </a:r>
            <a:r>
              <a:rPr lang="en-GB" sz="2400" dirty="0" err="1"/>
              <a:t>Bredmose</a:t>
            </a:r>
            <a:r>
              <a:rPr lang="en-GB" sz="2400" dirty="0"/>
              <a:t> </a:t>
            </a:r>
            <a:r>
              <a:rPr lang="en-GB" sz="2400" b="1" dirty="0"/>
              <a:t>@</a:t>
            </a:r>
            <a:r>
              <a:rPr lang="en-GB" sz="2400" b="1" dirty="0" err="1"/>
              <a:t>VikingOne</a:t>
            </a:r>
            <a:r>
              <a:rPr lang="en-GB" sz="2400" b="1" dirty="0"/>
              <a:t>  </a:t>
            </a:r>
            <a:r>
              <a:rPr lang="en-GB" sz="2400" dirty="0"/>
              <a:t>Consultant in Prehospital Care and Retrieval Medicine. Director of Training. Air Ambulance Oslo University Hospital</a:t>
            </a:r>
          </a:p>
          <a:p>
            <a:pPr lvl="1"/>
            <a:r>
              <a:rPr lang="en-GB" sz="2400" dirty="0" err="1"/>
              <a:t>Marietjie</a:t>
            </a:r>
            <a:r>
              <a:rPr lang="en-GB" sz="2400" dirty="0"/>
              <a:t> (MJ) </a:t>
            </a:r>
            <a:r>
              <a:rPr lang="en-GB" sz="2400" dirty="0" err="1"/>
              <a:t>Slabbert</a:t>
            </a:r>
            <a:r>
              <a:rPr lang="en-GB" sz="2400" dirty="0"/>
              <a:t> </a:t>
            </a:r>
            <a:r>
              <a:rPr lang="en-GB" sz="1800" dirty="0" err="1"/>
              <a:t>MBChB</a:t>
            </a:r>
            <a:r>
              <a:rPr lang="en-GB" sz="1800" dirty="0"/>
              <a:t> </a:t>
            </a:r>
            <a:r>
              <a:rPr lang="en-GB" sz="1800" dirty="0" err="1"/>
              <a:t>Dip.IMCRCSEd</a:t>
            </a:r>
            <a:r>
              <a:rPr lang="en-GB" sz="1800" dirty="0"/>
              <a:t> FRCA MSc(Critical Care) FFICM </a:t>
            </a:r>
            <a:r>
              <a:rPr lang="en-GB" sz="1800" dirty="0" err="1"/>
              <a:t>Dip.RTMRCSEd</a:t>
            </a:r>
            <a:r>
              <a:rPr lang="en-GB" sz="1800" dirty="0"/>
              <a:t> </a:t>
            </a:r>
            <a:r>
              <a:rPr lang="en-GB" sz="2400" b="1" dirty="0"/>
              <a:t>@</a:t>
            </a:r>
            <a:r>
              <a:rPr lang="en-GB" sz="2400" b="1" dirty="0" err="1"/>
              <a:t>mjslabbert</a:t>
            </a:r>
            <a:r>
              <a:rPr lang="en-GB" sz="2400" b="1" dirty="0"/>
              <a:t> </a:t>
            </a:r>
            <a:r>
              <a:rPr lang="en-GB" sz="2400" dirty="0"/>
              <a:t>Anaesthetics/ITU </a:t>
            </a:r>
            <a:r>
              <a:rPr lang="en-GB" sz="2400"/>
              <a:t>Prehospital HEMS</a:t>
            </a:r>
            <a:r>
              <a:rPr lang="en-GB" sz="2400" dirty="0"/>
              <a:t>.</a:t>
            </a:r>
          </a:p>
          <a:p>
            <a:pPr lvl="1"/>
            <a:r>
              <a:rPr lang="en-GB" sz="2400" dirty="0"/>
              <a:t>Geoff Healy </a:t>
            </a:r>
            <a:r>
              <a:rPr lang="en-GB" sz="1800" dirty="0"/>
              <a:t>MBBS, </a:t>
            </a:r>
            <a:r>
              <a:rPr lang="en-GB" sz="1800" dirty="0" err="1"/>
              <a:t>BSpSc</a:t>
            </a:r>
            <a:r>
              <a:rPr lang="en-GB" sz="1800" dirty="0"/>
              <a:t>, DCH, DIMC (</a:t>
            </a:r>
            <a:r>
              <a:rPr lang="en-GB" sz="1800" dirty="0" err="1"/>
              <a:t>RCSEd</a:t>
            </a:r>
            <a:r>
              <a:rPr lang="en-GB" sz="1800" dirty="0"/>
              <a:t>), DRTM (</a:t>
            </a:r>
            <a:r>
              <a:rPr lang="en-GB" sz="1800" dirty="0" err="1"/>
              <a:t>RCSEd</a:t>
            </a:r>
            <a:r>
              <a:rPr lang="en-GB" sz="1800" dirty="0"/>
              <a:t>), FANZCA  </a:t>
            </a:r>
            <a:r>
              <a:rPr lang="en-GB" sz="2400" b="1" dirty="0"/>
              <a:t>@</a:t>
            </a:r>
            <a:r>
              <a:rPr lang="en-GB" sz="2400" b="1" dirty="0" err="1"/>
              <a:t>drgeoffhealy</a:t>
            </a:r>
            <a:r>
              <a:rPr lang="en-GB" sz="2400" b="1" dirty="0"/>
              <a:t> </a:t>
            </a:r>
            <a:r>
              <a:rPr lang="en-GB" sz="2400" dirty="0"/>
              <a:t>Staff Specialist Retrieval Medicine, Equipment Manager – GSA HEMS Consultant Anaesthetist, Royal North Shore and North Shore Private Hospitals</a:t>
            </a:r>
          </a:p>
          <a:p>
            <a:pPr lvl="1"/>
            <a:endParaRPr lang="en-GB" sz="2400" dirty="0"/>
          </a:p>
        </p:txBody>
      </p:sp>
      <p:sp>
        <p:nvSpPr>
          <p:cNvPr id="4" name="TextBox 3"/>
          <p:cNvSpPr txBox="1"/>
          <p:nvPr/>
        </p:nvSpPr>
        <p:spPr>
          <a:xfrm>
            <a:off x="395536" y="4771783"/>
            <a:ext cx="7873058" cy="1938992"/>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2400" dirty="0">
                <a:latin typeface="+mn-lt"/>
              </a:rPr>
              <a:t>Minh Le Kong</a:t>
            </a:r>
            <a:r>
              <a:rPr lang="en-GB" dirty="0">
                <a:latin typeface="+mn-lt"/>
              </a:rPr>
              <a:t> MBBS(Adelaide), FRACGP, FACRRM, FARGP, GDRGP, GCMA,GEM, </a:t>
            </a:r>
            <a:r>
              <a:rPr lang="en-GB" dirty="0" err="1">
                <a:latin typeface="+mn-lt"/>
              </a:rPr>
              <a:t>DipAeroMedical</a:t>
            </a:r>
            <a:r>
              <a:rPr lang="en-GB" dirty="0">
                <a:latin typeface="+mn-lt"/>
              </a:rPr>
              <a:t> </a:t>
            </a:r>
            <a:r>
              <a:rPr lang="en-GB" sz="2400" dirty="0">
                <a:latin typeface="+mn-lt"/>
              </a:rPr>
              <a:t>Retrieval &amp; Transport (Otago) @</a:t>
            </a:r>
            <a:r>
              <a:rPr lang="en-GB" sz="2400" b="1" dirty="0" err="1">
                <a:latin typeface="+mn-lt"/>
              </a:rPr>
              <a:t>ketaminh</a:t>
            </a:r>
            <a:r>
              <a:rPr lang="en-GB" sz="2400" b="1" dirty="0">
                <a:latin typeface="+mn-lt"/>
              </a:rPr>
              <a:t>  </a:t>
            </a:r>
            <a:r>
              <a:rPr lang="en-GB" sz="2400" dirty="0">
                <a:latin typeface="+mn-lt"/>
              </a:rPr>
              <a:t>Medical Education Officer for RFDS Queensland and Senior Lecturer in Aeromedical Retrieval at James Cook University</a:t>
            </a:r>
          </a:p>
        </p:txBody>
      </p:sp>
    </p:spTree>
    <p:extLst>
      <p:ext uri="{BB962C8B-B14F-4D97-AF65-F5344CB8AC3E}">
        <p14:creationId xmlns:p14="http://schemas.microsoft.com/office/powerpoint/2010/main" val="304498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a:t>The </a:t>
            </a:r>
            <a:r>
              <a:rPr lang="en-GB" altLang="en-US" dirty="0" err="1"/>
              <a:t>Polytrauma</a:t>
            </a:r>
            <a:r>
              <a:rPr lang="en-GB" altLang="en-US" dirty="0"/>
              <a:t> Patient with a Head Injury</a:t>
            </a:r>
          </a:p>
        </p:txBody>
      </p:sp>
      <p:sp>
        <p:nvSpPr>
          <p:cNvPr id="9219" name="Content Placeholder 2"/>
          <p:cNvSpPr>
            <a:spLocks noGrp="1"/>
          </p:cNvSpPr>
          <p:nvPr>
            <p:ph idx="1"/>
          </p:nvPr>
        </p:nvSpPr>
        <p:spPr/>
        <p:txBody>
          <a:bodyPr/>
          <a:lstStyle/>
          <a:p>
            <a:r>
              <a:rPr lang="en-GB" altLang="en-US" dirty="0"/>
              <a:t>25 </a:t>
            </a:r>
            <a:r>
              <a:rPr lang="en-GB" altLang="en-US" dirty="0" err="1"/>
              <a:t>yr</a:t>
            </a:r>
            <a:r>
              <a:rPr lang="en-GB" altLang="en-US" dirty="0"/>
              <a:t> old male</a:t>
            </a:r>
          </a:p>
          <a:p>
            <a:r>
              <a:rPr lang="en-GB" altLang="en-US" dirty="0"/>
              <a:t>Front seat passenger 50 mph RTC – driver dead</a:t>
            </a:r>
          </a:p>
          <a:p>
            <a:r>
              <a:rPr lang="en-GB" altLang="en-US" dirty="0"/>
              <a:t>Extrication of 30 mins</a:t>
            </a:r>
          </a:p>
          <a:p>
            <a:r>
              <a:rPr lang="en-GB" altLang="en-US" dirty="0"/>
              <a:t>GCS 14 at scene screaming in pain</a:t>
            </a:r>
          </a:p>
          <a:p>
            <a:r>
              <a:rPr lang="en-GB" altLang="en-US" dirty="0"/>
              <a:t>Obvious open femoral fractures and bruising to abdomen</a:t>
            </a:r>
          </a:p>
          <a:p>
            <a:r>
              <a:rPr lang="en-GB" altLang="en-US" dirty="0"/>
              <a:t>Priorities of Management?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AXJjlOjUWNM"/>
          <p:cNvPicPr>
            <a:picLocks noGrp="1" noRot="1" noChangeAspect="1"/>
          </p:cNvPicPr>
          <p:nvPr>
            <p:ph idx="1"/>
            <a:videoFile r:link="rId1"/>
          </p:nvPr>
        </p:nvPicPr>
        <p:blipFill>
          <a:blip r:embed="rId3"/>
          <a:stretch>
            <a:fillRect/>
          </a:stretch>
        </p:blipFill>
        <p:spPr>
          <a:xfrm>
            <a:off x="1115616" y="1918172"/>
            <a:ext cx="6408712" cy="3604901"/>
          </a:xfrm>
          <a:prstGeom prst="rect">
            <a:avLst/>
          </a:prstGeom>
        </p:spPr>
      </p:pic>
    </p:spTree>
    <p:extLst>
      <p:ext uri="{BB962C8B-B14F-4D97-AF65-F5344CB8AC3E}">
        <p14:creationId xmlns:p14="http://schemas.microsoft.com/office/powerpoint/2010/main" val="366658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en-GB" altLang="en-US" dirty="0"/>
              <a:t>Why It Matters</a:t>
            </a:r>
            <a:endParaRPr lang="fr-CA" altLang="en-US" dirty="0"/>
          </a:p>
        </p:txBody>
      </p:sp>
      <p:sp>
        <p:nvSpPr>
          <p:cNvPr id="4099" name="Rectangle 4"/>
          <p:cNvSpPr>
            <a:spLocks noGrp="1"/>
          </p:cNvSpPr>
          <p:nvPr>
            <p:ph type="body" sz="half" idx="4294967295"/>
          </p:nvPr>
        </p:nvSpPr>
        <p:spPr>
          <a:xfrm>
            <a:off x="228600" y="1524000"/>
            <a:ext cx="4038600" cy="4525963"/>
          </a:xfrm>
        </p:spPr>
        <p:txBody>
          <a:bodyPr/>
          <a:lstStyle/>
          <a:p>
            <a:pPr eaLnBrk="1" hangingPunct="1">
              <a:lnSpc>
                <a:spcPct val="90000"/>
              </a:lnSpc>
            </a:pPr>
            <a:r>
              <a:rPr lang="en-GB" altLang="en-US" sz="2400" dirty="0"/>
              <a:t>1.4 million head injuries a year:</a:t>
            </a:r>
          </a:p>
          <a:p>
            <a:pPr lvl="1" eaLnBrk="1" hangingPunct="1">
              <a:lnSpc>
                <a:spcPct val="90000"/>
              </a:lnSpc>
            </a:pPr>
            <a:r>
              <a:rPr lang="en-GB" altLang="en-US" sz="2000" dirty="0"/>
              <a:t>50,000 die.</a:t>
            </a:r>
          </a:p>
          <a:p>
            <a:pPr lvl="1" eaLnBrk="1" hangingPunct="1">
              <a:lnSpc>
                <a:spcPct val="90000"/>
              </a:lnSpc>
            </a:pPr>
            <a:r>
              <a:rPr lang="en-GB" altLang="en-US" sz="2000" dirty="0"/>
              <a:t>90,000 permanently disabled.</a:t>
            </a:r>
          </a:p>
          <a:p>
            <a:pPr eaLnBrk="1" hangingPunct="1">
              <a:lnSpc>
                <a:spcPct val="90000"/>
              </a:lnSpc>
            </a:pPr>
            <a:r>
              <a:rPr lang="en-GB" altLang="en-US" sz="2400" dirty="0"/>
              <a:t>Primarily affects young adults.</a:t>
            </a:r>
          </a:p>
          <a:p>
            <a:pPr eaLnBrk="1" hangingPunct="1">
              <a:lnSpc>
                <a:spcPct val="90000"/>
              </a:lnSpc>
            </a:pPr>
            <a:r>
              <a:rPr lang="en-US" altLang="en-US" sz="2400" dirty="0"/>
              <a:t>Hypotension alone increases mortality from 27% to 60%.</a:t>
            </a:r>
          </a:p>
          <a:p>
            <a:pPr eaLnBrk="1" hangingPunct="1">
              <a:lnSpc>
                <a:spcPct val="90000"/>
              </a:lnSpc>
            </a:pPr>
            <a:r>
              <a:rPr lang="en-US" altLang="en-US" sz="2400" dirty="0"/>
              <a:t>Hypoxia, in addition to hypotension, is associated with a mortality of 75%.</a:t>
            </a:r>
            <a:endParaRPr lang="en-GB" altLang="en-US" sz="2400" dirty="0"/>
          </a:p>
          <a:p>
            <a:pPr eaLnBrk="1" hangingPunct="1">
              <a:lnSpc>
                <a:spcPct val="90000"/>
              </a:lnSpc>
            </a:pPr>
            <a:endParaRPr lang="en-GB" altLang="en-US" sz="2400" dirty="0"/>
          </a:p>
        </p:txBody>
      </p:sp>
      <p:sp>
        <p:nvSpPr>
          <p:cNvPr id="4100" name="Rectangle 5"/>
          <p:cNvSpPr>
            <a:spLocks noGrp="1"/>
          </p:cNvSpPr>
          <p:nvPr>
            <p:ph type="body" sz="half" idx="4294967295"/>
          </p:nvPr>
        </p:nvSpPr>
        <p:spPr>
          <a:xfrm>
            <a:off x="4191000" y="1524000"/>
            <a:ext cx="4038600" cy="4495800"/>
          </a:xfrm>
        </p:spPr>
        <p:txBody>
          <a:bodyPr/>
          <a:lstStyle/>
          <a:p>
            <a:pPr eaLnBrk="1" hangingPunct="1"/>
            <a:r>
              <a:rPr lang="en-GB" altLang="en-US" sz="2400" dirty="0"/>
              <a:t>Poor outcome associated with:</a:t>
            </a:r>
          </a:p>
          <a:p>
            <a:pPr lvl="1" eaLnBrk="1" hangingPunct="1"/>
            <a:r>
              <a:rPr lang="en-GB" altLang="en-US" sz="2000" dirty="0"/>
              <a:t>&gt;60 </a:t>
            </a:r>
            <a:r>
              <a:rPr lang="en-GB" altLang="en-US" sz="2000" dirty="0" err="1"/>
              <a:t>yrs</a:t>
            </a:r>
            <a:r>
              <a:rPr lang="en-GB" altLang="en-US" sz="2000" dirty="0"/>
              <a:t> old</a:t>
            </a:r>
          </a:p>
          <a:p>
            <a:pPr lvl="1" eaLnBrk="1" hangingPunct="1"/>
            <a:r>
              <a:rPr lang="en-GB" altLang="en-US" sz="2000" dirty="0"/>
              <a:t>Bilateral fixed dilated pupils</a:t>
            </a:r>
          </a:p>
          <a:p>
            <a:pPr lvl="1" eaLnBrk="1" hangingPunct="1"/>
            <a:r>
              <a:rPr lang="en-GB" altLang="en-US" sz="2000" dirty="0">
                <a:solidFill>
                  <a:srgbClr val="FF0000"/>
                </a:solidFill>
              </a:rPr>
              <a:t>Single BP reading &lt;90mmHg systolic doubles mortality</a:t>
            </a:r>
          </a:p>
          <a:p>
            <a:pPr lvl="1" eaLnBrk="1" hangingPunct="1"/>
            <a:r>
              <a:rPr lang="en-GB" altLang="en-US" sz="2000" dirty="0" err="1"/>
              <a:t>tSAH</a:t>
            </a:r>
            <a:r>
              <a:rPr lang="en-GB" altLang="en-US" sz="2000" dirty="0"/>
              <a:t> doubles mortality</a:t>
            </a:r>
          </a:p>
          <a:p>
            <a:pPr lvl="1" eaLnBrk="1" hangingPunct="1"/>
            <a:r>
              <a:rPr lang="en-GB" altLang="en-US" sz="2000" dirty="0"/>
              <a:t>Midline shift</a:t>
            </a:r>
          </a:p>
          <a:p>
            <a:pPr eaLnBrk="1" hangingPunct="1"/>
            <a:r>
              <a:rPr lang="en-GB" altLang="en-US" sz="2400" dirty="0"/>
              <a:t>Direct worsening of outcome if transfer not executed correctly – physiology of raised ICP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8229600" cy="850106"/>
          </a:xfrm>
        </p:spPr>
        <p:txBody>
          <a:bodyPr/>
          <a:lstStyle/>
          <a:p>
            <a:pPr eaLnBrk="1" hangingPunct="1"/>
            <a:r>
              <a:rPr lang="en-GB" altLang="en-US" sz="3600" dirty="0"/>
              <a:t>Intracranial Physiology</a:t>
            </a:r>
            <a:endParaRPr lang="fr-CA" altLang="en-US" sz="3600" dirty="0"/>
          </a:p>
        </p:txBody>
      </p:sp>
      <p:pic>
        <p:nvPicPr>
          <p:cNvPr id="5123" name="Picture 9" descr="ATLS_06"/>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504" y="1052736"/>
            <a:ext cx="4591775" cy="3888432"/>
          </a:xfrm>
          <a:noFill/>
        </p:spPr>
      </p:pic>
      <p:pic>
        <p:nvPicPr>
          <p:cNvPr id="6" name="Picture 4" descr="ATLS_CO6_131-152-revpp-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1124744"/>
            <a:ext cx="4478758" cy="3600400"/>
          </a:xfrm>
          <a:noFill/>
        </p:spPr>
      </p:pic>
      <p:sp>
        <p:nvSpPr>
          <p:cNvPr id="5" name="TextBox 4"/>
          <p:cNvSpPr txBox="1"/>
          <p:nvPr/>
        </p:nvSpPr>
        <p:spPr>
          <a:xfrm>
            <a:off x="467544" y="5229200"/>
            <a:ext cx="7416824" cy="646331"/>
          </a:xfrm>
          <a:prstGeom prst="rect">
            <a:avLst/>
          </a:prstGeom>
          <a:noFill/>
        </p:spPr>
        <p:txBody>
          <a:bodyPr wrap="square" rtlCol="0">
            <a:spAutoFit/>
          </a:bodyPr>
          <a:lstStyle/>
          <a:p>
            <a:pPr eaLnBrk="1" hangingPunct="1">
              <a:lnSpc>
                <a:spcPct val="90000"/>
              </a:lnSpc>
            </a:pPr>
            <a:r>
              <a:rPr lang="en-GB" altLang="en-US" sz="2000" b="1" dirty="0"/>
              <a:t>Autoregulation – the ability of the cerebral vasculature to maintain its supply over a range of perfusion pressures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re 1"/>
          <p:cNvSpPr>
            <a:spLocks noGrp="1"/>
          </p:cNvSpPr>
          <p:nvPr>
            <p:ph type="title"/>
          </p:nvPr>
        </p:nvSpPr>
        <p:spPr>
          <a:xfrm>
            <a:off x="251520" y="228600"/>
            <a:ext cx="8496944" cy="752128"/>
          </a:xfrm>
        </p:spPr>
        <p:txBody>
          <a:bodyPr/>
          <a:lstStyle/>
          <a:p>
            <a:pPr eaLnBrk="1" hangingPunct="1"/>
            <a:r>
              <a:rPr lang="en-GB" altLang="en-US" sz="2800" dirty="0"/>
              <a:t>Why Hypoxia/Hypotension and Hypercarbia Are Detrimental</a:t>
            </a:r>
            <a:endParaRPr lang="fr-CA" altLang="en-US" sz="2800" dirty="0"/>
          </a:p>
        </p:txBody>
      </p:sp>
      <p:sp>
        <p:nvSpPr>
          <p:cNvPr id="7171" name="Rectangle 4"/>
          <p:cNvSpPr>
            <a:spLocks noGrp="1"/>
          </p:cNvSpPr>
          <p:nvPr>
            <p:ph type="body" idx="1"/>
          </p:nvPr>
        </p:nvSpPr>
        <p:spPr>
          <a:xfrm>
            <a:off x="323528" y="1124744"/>
            <a:ext cx="7677472" cy="5472608"/>
          </a:xfrm>
        </p:spPr>
        <p:txBody>
          <a:bodyPr/>
          <a:lstStyle/>
          <a:p>
            <a:pPr eaLnBrk="1" hangingPunct="1">
              <a:lnSpc>
                <a:spcPct val="90000"/>
              </a:lnSpc>
            </a:pPr>
            <a:r>
              <a:rPr lang="en-GB" altLang="en-US" sz="2800" dirty="0"/>
              <a:t>Raised PaCO2 causes cerebral vasodilation</a:t>
            </a:r>
          </a:p>
          <a:p>
            <a:pPr eaLnBrk="1" hangingPunct="1">
              <a:lnSpc>
                <a:spcPct val="90000"/>
              </a:lnSpc>
            </a:pPr>
            <a:r>
              <a:rPr lang="en-GB" altLang="en-US" sz="2800" dirty="0"/>
              <a:t>Hypoxia SPO2 &lt;90% causes vasodilatation</a:t>
            </a:r>
          </a:p>
          <a:p>
            <a:pPr lvl="1" eaLnBrk="1" hangingPunct="1">
              <a:lnSpc>
                <a:spcPct val="90000"/>
              </a:lnSpc>
            </a:pPr>
            <a:endParaRPr lang="en-GB" altLang="en-US" sz="2400" dirty="0"/>
          </a:p>
          <a:p>
            <a:pPr eaLnBrk="1" hangingPunct="1">
              <a:lnSpc>
                <a:spcPct val="90000"/>
              </a:lnSpc>
            </a:pPr>
            <a:endParaRPr lang="en-GB" altLang="en-US" sz="2800" dirty="0">
              <a:solidFill>
                <a:srgbClr val="FF0000"/>
              </a:solidFill>
            </a:endParaRPr>
          </a:p>
          <a:p>
            <a:pPr eaLnBrk="1" hangingPunct="1">
              <a:lnSpc>
                <a:spcPct val="90000"/>
              </a:lnSpc>
            </a:pPr>
            <a:endParaRPr lang="en-GB" altLang="en-US" sz="2800" dirty="0">
              <a:solidFill>
                <a:srgbClr val="FF0000"/>
              </a:solidFill>
            </a:endParaRPr>
          </a:p>
          <a:p>
            <a:pPr eaLnBrk="1" hangingPunct="1">
              <a:lnSpc>
                <a:spcPct val="90000"/>
              </a:lnSpc>
            </a:pPr>
            <a:endParaRPr lang="en-GB" altLang="en-US" sz="2800" dirty="0">
              <a:solidFill>
                <a:srgbClr val="FF0000"/>
              </a:solidFill>
            </a:endParaRPr>
          </a:p>
          <a:p>
            <a:pPr eaLnBrk="1" hangingPunct="1">
              <a:lnSpc>
                <a:spcPct val="90000"/>
              </a:lnSpc>
            </a:pPr>
            <a:r>
              <a:rPr lang="en-GB" altLang="en-US" sz="2800" dirty="0">
                <a:solidFill>
                  <a:srgbClr val="FF0000"/>
                </a:solidFill>
              </a:rPr>
              <a:t>Prevention of secondary cerebral injury relies on prevention of cerebral vasodilation which increases intracranial volume and thus pressure </a:t>
            </a:r>
          </a:p>
          <a:p>
            <a:pPr eaLnBrk="1" hangingPunct="1">
              <a:lnSpc>
                <a:spcPct val="90000"/>
              </a:lnSpc>
            </a:pPr>
            <a:endParaRPr lang="en-GB" altLang="en-US" sz="2800" dirty="0"/>
          </a:p>
          <a:p>
            <a:pPr eaLnBrk="1" hangingPunct="1">
              <a:lnSpc>
                <a:spcPct val="90000"/>
              </a:lnSpc>
            </a:pPr>
            <a:endParaRPr lang="en-GB" alt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2314680554"/>
              </p:ext>
            </p:extLst>
          </p:nvPr>
        </p:nvGraphicFramePr>
        <p:xfrm>
          <a:off x="755576" y="2132856"/>
          <a:ext cx="6120680" cy="1112520"/>
        </p:xfrm>
        <a:graphic>
          <a:graphicData uri="http://schemas.openxmlformats.org/drawingml/2006/table">
            <a:tbl>
              <a:tblPr firstRow="1" bandRow="1">
                <a:tableStyleId>{37CE84F3-28C3-443E-9E96-99CF82512B78}</a:tableStyleId>
              </a:tblPr>
              <a:tblGrid>
                <a:gridCol w="1564174">
                  <a:extLst>
                    <a:ext uri="{9D8B030D-6E8A-4147-A177-3AD203B41FA5}">
                      <a16:colId xmlns:a16="http://schemas.microsoft.com/office/drawing/2014/main" val="20000"/>
                    </a:ext>
                  </a:extLst>
                </a:gridCol>
                <a:gridCol w="1972219">
                  <a:extLst>
                    <a:ext uri="{9D8B030D-6E8A-4147-A177-3AD203B41FA5}">
                      <a16:colId xmlns:a16="http://schemas.microsoft.com/office/drawing/2014/main" val="20001"/>
                    </a:ext>
                  </a:extLst>
                </a:gridCol>
                <a:gridCol w="2584287">
                  <a:extLst>
                    <a:ext uri="{9D8B030D-6E8A-4147-A177-3AD203B41FA5}">
                      <a16:colId xmlns:a16="http://schemas.microsoft.com/office/drawing/2014/main" val="20002"/>
                    </a:ext>
                  </a:extLst>
                </a:gridCol>
              </a:tblGrid>
              <a:tr h="370840">
                <a:tc>
                  <a:txBody>
                    <a:bodyPr/>
                    <a:lstStyle/>
                    <a:p>
                      <a:r>
                        <a:rPr lang="en-GB" dirty="0" err="1"/>
                        <a:t>Sats</a:t>
                      </a:r>
                      <a:r>
                        <a:rPr lang="en-GB" dirty="0"/>
                        <a:t> &gt; 90</a:t>
                      </a:r>
                    </a:p>
                  </a:txBody>
                  <a:tcPr>
                    <a:solidFill>
                      <a:schemeClr val="accent2">
                        <a:lumMod val="75000"/>
                      </a:schemeClr>
                    </a:solidFill>
                  </a:tcPr>
                </a:tc>
                <a:tc>
                  <a:txBody>
                    <a:bodyPr/>
                    <a:lstStyle/>
                    <a:p>
                      <a:r>
                        <a:rPr lang="en-GB" dirty="0"/>
                        <a:t>14% Mortality</a:t>
                      </a:r>
                    </a:p>
                  </a:txBody>
                  <a:tcPr>
                    <a:solidFill>
                      <a:schemeClr val="accent2">
                        <a:lumMod val="75000"/>
                      </a:schemeClr>
                    </a:solidFill>
                  </a:tcPr>
                </a:tc>
                <a:tc>
                  <a:txBody>
                    <a:bodyPr/>
                    <a:lstStyle/>
                    <a:p>
                      <a:r>
                        <a:rPr lang="en-GB" dirty="0"/>
                        <a:t>5% severe disability</a:t>
                      </a: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r>
                        <a:rPr lang="en-GB" dirty="0" err="1"/>
                        <a:t>Sats</a:t>
                      </a:r>
                      <a:r>
                        <a:rPr lang="en-GB" dirty="0"/>
                        <a:t> 60-90</a:t>
                      </a:r>
                      <a:endParaRPr lang="en-GB" b="1" dirty="0">
                        <a:solidFill>
                          <a:schemeClr val="bg1"/>
                        </a:solidFill>
                      </a:endParaRPr>
                    </a:p>
                  </a:txBody>
                  <a:tcPr>
                    <a:solidFill>
                      <a:srgbClr val="D63604"/>
                    </a:solidFill>
                  </a:tcPr>
                </a:tc>
                <a:tc>
                  <a:txBody>
                    <a:bodyPr/>
                    <a:lstStyle/>
                    <a:p>
                      <a:r>
                        <a:rPr lang="en-GB" dirty="0"/>
                        <a:t>27% </a:t>
                      </a:r>
                      <a:endParaRPr lang="en-GB" b="1" dirty="0">
                        <a:solidFill>
                          <a:schemeClr val="bg1"/>
                        </a:solidFill>
                      </a:endParaRPr>
                    </a:p>
                  </a:txBody>
                  <a:tcPr>
                    <a:solidFill>
                      <a:srgbClr val="D63604"/>
                    </a:solidFill>
                  </a:tcPr>
                </a:tc>
                <a:tc>
                  <a:txBody>
                    <a:bodyPr/>
                    <a:lstStyle/>
                    <a:p>
                      <a:r>
                        <a:rPr lang="en-GB" dirty="0"/>
                        <a:t>27%</a:t>
                      </a:r>
                      <a:endParaRPr lang="en-GB" b="1" dirty="0">
                        <a:solidFill>
                          <a:schemeClr val="bg1"/>
                        </a:solidFill>
                      </a:endParaRPr>
                    </a:p>
                  </a:txBody>
                  <a:tcPr>
                    <a:solidFill>
                      <a:srgbClr val="D63604"/>
                    </a:solidFill>
                  </a:tcPr>
                </a:tc>
                <a:extLst>
                  <a:ext uri="{0D108BD9-81ED-4DB2-BD59-A6C34878D82A}">
                    <a16:rowId xmlns:a16="http://schemas.microsoft.com/office/drawing/2014/main" val="10001"/>
                  </a:ext>
                </a:extLst>
              </a:tr>
              <a:tr h="370840">
                <a:tc>
                  <a:txBody>
                    <a:bodyPr/>
                    <a:lstStyle/>
                    <a:p>
                      <a:r>
                        <a:rPr lang="en-GB" dirty="0" err="1"/>
                        <a:t>Sats</a:t>
                      </a:r>
                      <a:r>
                        <a:rPr lang="en-GB" dirty="0"/>
                        <a:t> &lt; 60</a:t>
                      </a:r>
                      <a:endParaRPr lang="en-GB" b="1" dirty="0">
                        <a:solidFill>
                          <a:schemeClr val="bg1"/>
                        </a:solidFill>
                      </a:endParaRPr>
                    </a:p>
                  </a:txBody>
                  <a:tcPr>
                    <a:solidFill>
                      <a:srgbClr val="FF0000"/>
                    </a:solidFill>
                  </a:tcPr>
                </a:tc>
                <a:tc>
                  <a:txBody>
                    <a:bodyPr/>
                    <a:lstStyle/>
                    <a:p>
                      <a:r>
                        <a:rPr lang="en-GB" dirty="0"/>
                        <a:t>50%</a:t>
                      </a:r>
                      <a:endParaRPr lang="en-GB" b="1" dirty="0">
                        <a:solidFill>
                          <a:schemeClr val="bg1"/>
                        </a:solidFill>
                      </a:endParaRPr>
                    </a:p>
                  </a:txBody>
                  <a:tcPr>
                    <a:solidFill>
                      <a:srgbClr val="FF0000"/>
                    </a:solidFill>
                  </a:tcPr>
                </a:tc>
                <a:tc>
                  <a:txBody>
                    <a:bodyPr/>
                    <a:lstStyle/>
                    <a:p>
                      <a:r>
                        <a:rPr lang="en-GB" dirty="0"/>
                        <a:t>50%</a:t>
                      </a:r>
                      <a:endParaRPr lang="en-GB" b="1" dirty="0">
                        <a:solidFill>
                          <a:schemeClr val="bg1"/>
                        </a:solidFill>
                      </a:endParaRPr>
                    </a:p>
                  </a:txBody>
                  <a:tcPr>
                    <a:solidFill>
                      <a:srgbClr val="FF0000"/>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4860032" y="3356992"/>
            <a:ext cx="3096344" cy="261610"/>
          </a:xfrm>
          <a:prstGeom prst="rect">
            <a:avLst/>
          </a:prstGeom>
          <a:noFill/>
        </p:spPr>
        <p:txBody>
          <a:bodyPr wrap="square" rtlCol="0">
            <a:spAutoFit/>
          </a:bodyPr>
          <a:lstStyle/>
          <a:p>
            <a:r>
              <a:rPr lang="en-GB" sz="1100" b="1" dirty="0"/>
              <a:t>BTF Guidelines Prehospital </a:t>
            </a:r>
            <a:r>
              <a:rPr lang="en-GB" sz="1100" b="1" dirty="0" err="1"/>
              <a:t>Mx</a:t>
            </a:r>
            <a:r>
              <a:rPr lang="en-GB" sz="1100" b="1" dirty="0"/>
              <a:t> TBI 2007l</a:t>
            </a:r>
          </a:p>
        </p:txBody>
      </p:sp>
    </p:spTree>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7505</TotalTime>
  <Words>2735</Words>
  <Application>Microsoft Office PowerPoint</Application>
  <PresentationFormat>On-screen Show (4:3)</PresentationFormat>
  <Paragraphs>228</Paragraphs>
  <Slides>32</Slides>
  <Notes>6</Notes>
  <HiddenSlides>0</HiddenSlides>
  <MMClips>1</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7" baseType="lpstr">
      <vt:lpstr>Arial</vt:lpstr>
      <vt:lpstr>Calibri</vt:lpstr>
      <vt:lpstr>Default Design</vt:lpstr>
      <vt:lpstr>Office Theme</vt:lpstr>
      <vt:lpstr>Photo Editor Photo</vt:lpstr>
      <vt:lpstr>PowerPoint Presentation</vt:lpstr>
      <vt:lpstr>PowerPoint Presentation</vt:lpstr>
      <vt:lpstr>PowerPoint Presentation</vt:lpstr>
      <vt:lpstr>International Contributors</vt:lpstr>
      <vt:lpstr>The Polytrauma Patient with a Head Injury</vt:lpstr>
      <vt:lpstr>PowerPoint Presentation</vt:lpstr>
      <vt:lpstr>Why It Matters</vt:lpstr>
      <vt:lpstr>Intracranial Physiology</vt:lpstr>
      <vt:lpstr>Why Hypoxia/Hypotension and Hypercarbia Are Detrimental</vt:lpstr>
      <vt:lpstr>GCS and Mortality</vt:lpstr>
      <vt:lpstr>The Polytrauma Patient with a Head Injury</vt:lpstr>
      <vt:lpstr>Management at the scene</vt:lpstr>
      <vt:lpstr>About the C-Spine</vt:lpstr>
      <vt:lpstr>Furthermore…</vt:lpstr>
      <vt:lpstr>What About the C-Spine when I intubate them?</vt:lpstr>
      <vt:lpstr>And even more worrying….</vt:lpstr>
      <vt:lpstr>PowerPoint Presentation</vt:lpstr>
      <vt:lpstr>Anyway…back to the problem at hand….</vt:lpstr>
      <vt:lpstr>PowerPoint Presentation</vt:lpstr>
      <vt:lpstr>The Ketamine Effect on ICP in Traumatic Brain Injury. F. A. Zeiler et al. Neurocrit Care (2014) 21:163–173 </vt:lpstr>
      <vt:lpstr>International Community says;</vt:lpstr>
      <vt:lpstr>Which Fluids?</vt:lpstr>
      <vt:lpstr>TBI + Haemorrhagic Shock</vt:lpstr>
      <vt:lpstr>HTS Pre-Hospital?</vt:lpstr>
      <vt:lpstr>            Tranexamic Acid “Not new or sexy – you can buy it otc in Japan for menorrhagia”KB</vt:lpstr>
      <vt:lpstr>Tranexamic Acid   </vt:lpstr>
      <vt:lpstr>What About Cooling Them?</vt:lpstr>
      <vt:lpstr>Summary</vt:lpstr>
      <vt:lpstr>Other Thoughts..</vt:lpstr>
      <vt:lpstr>PowerPoint Presentation</vt:lpstr>
      <vt:lpstr>Essential Reading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Admin</dc:creator>
  <cp:lastModifiedBy>Barbara Stanley</cp:lastModifiedBy>
  <cp:revision>132</cp:revision>
  <dcterms:created xsi:type="dcterms:W3CDTF">2009-05-18T12:45:18Z</dcterms:created>
  <dcterms:modified xsi:type="dcterms:W3CDTF">2017-04-01T14:00:42Z</dcterms:modified>
</cp:coreProperties>
</file>